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  <p:sldMasterId id="2147483686" r:id="rId3"/>
  </p:sldMasterIdLst>
  <p:notesMasterIdLst>
    <p:notesMasterId r:id="rId110"/>
  </p:notesMasterIdLst>
  <p:sldIdLst>
    <p:sldId id="340" r:id="rId4"/>
    <p:sldId id="546" r:id="rId5"/>
    <p:sldId id="547" r:id="rId6"/>
    <p:sldId id="548" r:id="rId7"/>
    <p:sldId id="444" r:id="rId8"/>
    <p:sldId id="440" r:id="rId9"/>
    <p:sldId id="520" r:id="rId10"/>
    <p:sldId id="445" r:id="rId11"/>
    <p:sldId id="446" r:id="rId12"/>
    <p:sldId id="542" r:id="rId13"/>
    <p:sldId id="447" r:id="rId14"/>
    <p:sldId id="448" r:id="rId15"/>
    <p:sldId id="443" r:id="rId16"/>
    <p:sldId id="449" r:id="rId17"/>
    <p:sldId id="450" r:id="rId18"/>
    <p:sldId id="451" r:id="rId19"/>
    <p:sldId id="452" r:id="rId20"/>
    <p:sldId id="453" r:id="rId21"/>
    <p:sldId id="454" r:id="rId22"/>
    <p:sldId id="455" r:id="rId23"/>
    <p:sldId id="456" r:id="rId24"/>
    <p:sldId id="522" r:id="rId25"/>
    <p:sldId id="524" r:id="rId26"/>
    <p:sldId id="545" r:id="rId27"/>
    <p:sldId id="458" r:id="rId28"/>
    <p:sldId id="459" r:id="rId29"/>
    <p:sldId id="460" r:id="rId30"/>
    <p:sldId id="526" r:id="rId31"/>
    <p:sldId id="529" r:id="rId32"/>
    <p:sldId id="530" r:id="rId33"/>
    <p:sldId id="563" r:id="rId34"/>
    <p:sldId id="461" r:id="rId35"/>
    <p:sldId id="462" r:id="rId36"/>
    <p:sldId id="463" r:id="rId37"/>
    <p:sldId id="464" r:id="rId38"/>
    <p:sldId id="533" r:id="rId39"/>
    <p:sldId id="564" r:id="rId40"/>
    <p:sldId id="534" r:id="rId41"/>
    <p:sldId id="535" r:id="rId42"/>
    <p:sldId id="536" r:id="rId43"/>
    <p:sldId id="539" r:id="rId44"/>
    <p:sldId id="540" r:id="rId45"/>
    <p:sldId id="541" r:id="rId46"/>
    <p:sldId id="467" r:id="rId47"/>
    <p:sldId id="468" r:id="rId48"/>
    <p:sldId id="469" r:id="rId49"/>
    <p:sldId id="470" r:id="rId50"/>
    <p:sldId id="471" r:id="rId51"/>
    <p:sldId id="466" r:id="rId52"/>
    <p:sldId id="510" r:id="rId53"/>
    <p:sldId id="509" r:id="rId54"/>
    <p:sldId id="508" r:id="rId55"/>
    <p:sldId id="511" r:id="rId56"/>
    <p:sldId id="512" r:id="rId57"/>
    <p:sldId id="341" r:id="rId58"/>
    <p:sldId id="516" r:id="rId59"/>
    <p:sldId id="513" r:id="rId60"/>
    <p:sldId id="514" r:id="rId61"/>
    <p:sldId id="517" r:id="rId62"/>
    <p:sldId id="543" r:id="rId63"/>
    <p:sldId id="544" r:id="rId64"/>
    <p:sldId id="515" r:id="rId65"/>
    <p:sldId id="549" r:id="rId66"/>
    <p:sldId id="550" r:id="rId67"/>
    <p:sldId id="551" r:id="rId68"/>
    <p:sldId id="552" r:id="rId69"/>
    <p:sldId id="553" r:id="rId70"/>
    <p:sldId id="554" r:id="rId71"/>
    <p:sldId id="555" r:id="rId72"/>
    <p:sldId id="557" r:id="rId73"/>
    <p:sldId id="558" r:id="rId74"/>
    <p:sldId id="559" r:id="rId75"/>
    <p:sldId id="560" r:id="rId76"/>
    <p:sldId id="561" r:id="rId77"/>
    <p:sldId id="562" r:id="rId78"/>
    <p:sldId id="472" r:id="rId79"/>
    <p:sldId id="475" r:id="rId80"/>
    <p:sldId id="476" r:id="rId81"/>
    <p:sldId id="477" r:id="rId82"/>
    <p:sldId id="439" r:id="rId83"/>
    <p:sldId id="478" r:id="rId84"/>
    <p:sldId id="479" r:id="rId85"/>
    <p:sldId id="480" r:id="rId86"/>
    <p:sldId id="481" r:id="rId87"/>
    <p:sldId id="482" r:id="rId88"/>
    <p:sldId id="483" r:id="rId89"/>
    <p:sldId id="484" r:id="rId90"/>
    <p:sldId id="485" r:id="rId91"/>
    <p:sldId id="486" r:id="rId92"/>
    <p:sldId id="487" r:id="rId93"/>
    <p:sldId id="488" r:id="rId94"/>
    <p:sldId id="489" r:id="rId95"/>
    <p:sldId id="490" r:id="rId96"/>
    <p:sldId id="491" r:id="rId97"/>
    <p:sldId id="492" r:id="rId98"/>
    <p:sldId id="493" r:id="rId99"/>
    <p:sldId id="494" r:id="rId100"/>
    <p:sldId id="495" r:id="rId101"/>
    <p:sldId id="496" r:id="rId102"/>
    <p:sldId id="497" r:id="rId103"/>
    <p:sldId id="498" r:id="rId104"/>
    <p:sldId id="499" r:id="rId105"/>
    <p:sldId id="500" r:id="rId106"/>
    <p:sldId id="501" r:id="rId107"/>
    <p:sldId id="502" r:id="rId108"/>
    <p:sldId id="503" r:id="rId10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59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notesViewPr>
    <p:cSldViewPr snapToGrid="0" snapToObjects="1">
      <p:cViewPr varScale="1">
        <p:scale>
          <a:sx n="119" d="100"/>
          <a:sy n="119" d="100"/>
        </p:scale>
        <p:origin x="-283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11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30FAB-DDF3-BB41-AA40-50B2755587E2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196C0-E8BF-5745-994C-A3182986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60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F8FF9F5D-C302-44AA-8965-916A13611663}" type="slidenum">
              <a:rPr lang="en-GB" altLang="en-US" sz="1200">
                <a:solidFill>
                  <a:prstClr val="black"/>
                </a:solidFill>
              </a:rPr>
              <a:pPr eaLnBrk="1" hangingPunct="1"/>
              <a:t>1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345" y="4343437"/>
            <a:ext cx="4615715" cy="41156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10" tIns="45605" rIns="91210" bIns="45605"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1288" y="228600"/>
            <a:ext cx="1966912" cy="5610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5788" y="228600"/>
            <a:ext cx="5753100" cy="5610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96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" y="3802063"/>
            <a:ext cx="912812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-9525" y="6884988"/>
            <a:ext cx="9150350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956050"/>
            <a:ext cx="9144000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-20624" y="6888163"/>
            <a:ext cx="9150351" cy="0"/>
          </a:xfrm>
          <a:prstGeom prst="line">
            <a:avLst/>
          </a:prstGeom>
          <a:ln w="28575">
            <a:solidFill>
              <a:srgbClr val="5764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" y="2352791"/>
            <a:ext cx="8496944" cy="1449115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" y="4158531"/>
            <a:ext cx="6858000" cy="431626"/>
          </a:xfrm>
          <a:prstGeom prst="rect">
            <a:avLst/>
          </a:prstGeom>
        </p:spPr>
        <p:txBody>
          <a:bodyPr lIns="109728"/>
          <a:lstStyle>
            <a:lvl1pPr marL="0" indent="0" algn="l">
              <a:buNone/>
              <a:defRPr sz="1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053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86268"/>
            <a:ext cx="8801100" cy="838198"/>
          </a:xfrm>
          <a:prstGeom prst="rect">
            <a:avLst/>
          </a:prstGeom>
        </p:spPr>
        <p:txBody>
          <a:bodyPr lIns="109728" anchor="ctr"/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370444"/>
            <a:ext cx="8787384" cy="5089625"/>
          </a:xfrm>
          <a:prstGeom prst="rect">
            <a:avLst/>
          </a:prstGeom>
        </p:spPr>
        <p:txBody>
          <a:bodyPr/>
          <a:lstStyle>
            <a:lvl1pPr marL="1698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–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70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56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̶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3138" indent="-168275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660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86268"/>
            <a:ext cx="8801100" cy="838198"/>
          </a:xfrm>
          <a:prstGeom prst="rect">
            <a:avLst/>
          </a:prstGeom>
        </p:spPr>
        <p:txBody>
          <a:bodyPr lIns="109728" anchor="ctr"/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370442"/>
            <a:ext cx="8787384" cy="5106558"/>
          </a:xfrm>
          <a:prstGeom prst="rect">
            <a:avLst/>
          </a:prstGeom>
        </p:spPr>
        <p:txBody>
          <a:bodyPr/>
          <a:lstStyle>
            <a:lvl1pPr marL="1698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–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70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56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̶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3138" indent="-168275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37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INSTRUC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00" b="9502"/>
          <a:stretch>
            <a:fillRect/>
          </a:stretch>
        </p:blipFill>
        <p:spPr bwMode="auto">
          <a:xfrm>
            <a:off x="4763" y="6742155"/>
            <a:ext cx="91440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0500" y="186268"/>
            <a:ext cx="8801100" cy="838198"/>
          </a:xfrm>
          <a:prstGeom prst="rect">
            <a:avLst/>
          </a:prstGeom>
        </p:spPr>
        <p:txBody>
          <a:bodyPr lIns="109728" anchor="ctr"/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0500" y="1370444"/>
            <a:ext cx="8787384" cy="5089625"/>
          </a:xfrm>
          <a:prstGeom prst="rect">
            <a:avLst/>
          </a:prstGeom>
        </p:spPr>
        <p:txBody>
          <a:bodyPr/>
          <a:lstStyle>
            <a:lvl1pPr marL="1698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–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70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56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̶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3138" indent="-168275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649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INSTRUC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83" b="8067"/>
          <a:stretch>
            <a:fillRect/>
          </a:stretch>
        </p:blipFill>
        <p:spPr bwMode="auto">
          <a:xfrm>
            <a:off x="0" y="10287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-9525" y="6813550"/>
            <a:ext cx="9150350" cy="0"/>
          </a:xfrm>
          <a:prstGeom prst="line">
            <a:avLst/>
          </a:prstGeom>
          <a:ln w="28575">
            <a:solidFill>
              <a:srgbClr val="5764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2"/>
          <p:cNvSpPr txBox="1">
            <a:spLocks noChangeArrowheads="1"/>
          </p:cNvSpPr>
          <p:nvPr userDrawn="1"/>
        </p:nvSpPr>
        <p:spPr bwMode="auto">
          <a:xfrm>
            <a:off x="8637592" y="6434138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fld id="{15C48227-DC91-47A5-A3D1-F9273E153E91}" type="slidenum">
              <a:rPr lang="en-US" sz="100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cs typeface="Arial" charset="0"/>
              </a:rPr>
              <a:pPr algn="r">
                <a:defRPr/>
              </a:pPr>
              <a:t>‹#›</a:t>
            </a:fld>
            <a:endParaRPr lang="en-US" sz="1000" dirty="0">
              <a:solidFill>
                <a:prstClr val="black">
                  <a:lumMod val="65000"/>
                  <a:lumOff val="3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90500" y="1370446"/>
            <a:ext cx="8787384" cy="5062935"/>
          </a:xfrm>
          <a:prstGeom prst="rect">
            <a:avLst/>
          </a:prstGeom>
        </p:spPr>
        <p:txBody>
          <a:bodyPr/>
          <a:lstStyle>
            <a:lvl1pPr marL="1698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–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70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56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̶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3138" indent="-168275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0500" y="186268"/>
            <a:ext cx="8801100" cy="838198"/>
          </a:xfrm>
          <a:prstGeom prst="rect">
            <a:avLst/>
          </a:prstGeom>
        </p:spPr>
        <p:txBody>
          <a:bodyPr lIns="109728" anchor="ctr"/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533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" y="3802063"/>
            <a:ext cx="912812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-9525" y="6884988"/>
            <a:ext cx="9150350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-20624" y="6888163"/>
            <a:ext cx="9150351" cy="0"/>
          </a:xfrm>
          <a:prstGeom prst="line">
            <a:avLst/>
          </a:prstGeom>
          <a:ln w="28575">
            <a:solidFill>
              <a:srgbClr val="5764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956050"/>
            <a:ext cx="9144000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0500" y="2351155"/>
            <a:ext cx="8496944" cy="1449115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0500" y="4158531"/>
            <a:ext cx="6858000" cy="431626"/>
          </a:xfrm>
          <a:prstGeom prst="rect">
            <a:avLst/>
          </a:prstGeom>
        </p:spPr>
        <p:txBody>
          <a:bodyPr lIns="109728"/>
          <a:lstStyle>
            <a:lvl1pPr marL="0" indent="0" algn="l">
              <a:buNone/>
              <a:defRPr sz="1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142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190500" y="1370442"/>
            <a:ext cx="4261104" cy="5106558"/>
          </a:xfrm>
          <a:prstGeom prst="rect">
            <a:avLst/>
          </a:prstGeom>
        </p:spPr>
        <p:txBody>
          <a:bodyPr/>
          <a:lstStyle>
            <a:lvl1pPr marL="1698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–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70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56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̶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3138" indent="-168275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0500" y="186268"/>
            <a:ext cx="8801100" cy="838198"/>
          </a:xfrm>
          <a:prstGeom prst="rect">
            <a:avLst/>
          </a:prstGeom>
        </p:spPr>
        <p:txBody>
          <a:bodyPr lIns="109728" anchor="ctr"/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730750" y="1370442"/>
            <a:ext cx="4261104" cy="5106558"/>
          </a:xfrm>
          <a:prstGeom prst="rect">
            <a:avLst/>
          </a:prstGeom>
        </p:spPr>
        <p:txBody>
          <a:bodyPr/>
          <a:lstStyle>
            <a:lvl1pPr marL="1698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–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70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56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̶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3138" indent="-168275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21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0500" y="186268"/>
            <a:ext cx="8801100" cy="838198"/>
          </a:xfrm>
          <a:prstGeom prst="rect">
            <a:avLst/>
          </a:prstGeom>
        </p:spPr>
        <p:txBody>
          <a:bodyPr lIns="109728" anchor="ctr"/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162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05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873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>
            <a:spLocks noChangeArrowheads="1"/>
          </p:cNvSpPr>
          <p:nvPr userDrawn="1"/>
        </p:nvSpPr>
        <p:spPr bwMode="auto">
          <a:xfrm>
            <a:off x="8637592" y="6434138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fld id="{20DCC39F-221A-4DCC-AF3B-FE7E412A2E88}" type="slidenum">
              <a:rPr lang="en-US" sz="100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cs typeface="Arial" charset="0"/>
              </a:rPr>
              <a:pPr algn="r">
                <a:defRPr/>
              </a:pPr>
              <a:t>‹#›</a:t>
            </a:fld>
            <a:endParaRPr lang="en-US" sz="1000" dirty="0">
              <a:solidFill>
                <a:prstClr val="black">
                  <a:lumMod val="65000"/>
                  <a:lumOff val="3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380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414339"/>
            <a:ext cx="8785225" cy="8540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9388" y="1338266"/>
            <a:ext cx="8785225" cy="496728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727732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49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254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6247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72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41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92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583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79493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554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03947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50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68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62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_INSTRUC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00" b="9502"/>
          <a:stretch>
            <a:fillRect/>
          </a:stretch>
        </p:blipFill>
        <p:spPr bwMode="auto">
          <a:xfrm>
            <a:off x="4763" y="6742113"/>
            <a:ext cx="91440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0500" y="186268"/>
            <a:ext cx="8801100" cy="838198"/>
          </a:xfrm>
          <a:prstGeom prst="rect">
            <a:avLst/>
          </a:prstGeom>
        </p:spPr>
        <p:txBody>
          <a:bodyPr lIns="109728" anchor="ctr"/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0500" y="1370444"/>
            <a:ext cx="8787384" cy="5089625"/>
          </a:xfrm>
          <a:prstGeom prst="rect">
            <a:avLst/>
          </a:prstGeom>
        </p:spPr>
        <p:txBody>
          <a:bodyPr/>
          <a:lstStyle>
            <a:lvl1pPr marL="1698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–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70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56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̶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3138" indent="-168275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647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JM Dark Green / Header /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H="1">
            <a:off x="-342900" y="1306513"/>
            <a:ext cx="238125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9258300" y="1306513"/>
            <a:ext cx="238125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39"/>
          <p:cNvSpPr txBox="1">
            <a:spLocks noChangeArrowheads="1"/>
          </p:cNvSpPr>
          <p:nvPr userDrawn="1"/>
        </p:nvSpPr>
        <p:spPr bwMode="auto">
          <a:xfrm>
            <a:off x="-1058863" y="1204913"/>
            <a:ext cx="671513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7598" tIns="28799" rIns="57598" bIns="28799">
            <a:spAutoFit/>
          </a:bodyPr>
          <a:lstStyle>
            <a:lvl1pPr defTabSz="5111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5111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5111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5111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5111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sz="600" smtClean="0">
                <a:solidFill>
                  <a:srgbClr val="3366FF"/>
                </a:solidFill>
                <a:cs typeface="+mn-cs"/>
              </a:rPr>
              <a:t>BULLET GUIDE</a:t>
            </a:r>
          </a:p>
        </p:txBody>
      </p:sp>
      <p:sp>
        <p:nvSpPr>
          <p:cNvPr id="7" name="TextBox 40"/>
          <p:cNvSpPr txBox="1">
            <a:spLocks noChangeArrowheads="1"/>
          </p:cNvSpPr>
          <p:nvPr userDrawn="1"/>
        </p:nvSpPr>
        <p:spPr bwMode="auto">
          <a:xfrm>
            <a:off x="9558338" y="1204913"/>
            <a:ext cx="671512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7598" tIns="28799" rIns="57598" bIns="28799">
            <a:spAutoFit/>
          </a:bodyPr>
          <a:lstStyle>
            <a:lvl1pPr defTabSz="5111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5111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5111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5111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5111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sz="600" smtClean="0">
                <a:solidFill>
                  <a:srgbClr val="3366FF"/>
                </a:solidFill>
                <a:cs typeface="+mn-cs"/>
              </a:rPr>
              <a:t>BULLET GUIDE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-342900" y="314325"/>
            <a:ext cx="238125" cy="0"/>
          </a:xfrm>
          <a:prstGeom prst="line">
            <a:avLst/>
          </a:prstGeom>
          <a:ln>
            <a:solidFill>
              <a:srgbClr val="00685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42"/>
          <p:cNvSpPr txBox="1">
            <a:spLocks noChangeArrowheads="1"/>
          </p:cNvSpPr>
          <p:nvPr userDrawn="1"/>
        </p:nvSpPr>
        <p:spPr bwMode="auto">
          <a:xfrm>
            <a:off x="-1093788" y="238125"/>
            <a:ext cx="706438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7598" tIns="28799" rIns="57598" bIns="28799">
            <a:spAutoFit/>
          </a:bodyPr>
          <a:lstStyle>
            <a:lvl1pPr defTabSz="5111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5111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5111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5111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5111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sz="600" smtClean="0">
                <a:solidFill>
                  <a:srgbClr val="006852"/>
                </a:solidFill>
                <a:cs typeface="+mn-cs"/>
              </a:rPr>
              <a:t>HEADER GUIDE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9258300" y="314325"/>
            <a:ext cx="238125" cy="0"/>
          </a:xfrm>
          <a:prstGeom prst="line">
            <a:avLst/>
          </a:prstGeom>
          <a:ln>
            <a:solidFill>
              <a:srgbClr val="00685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44"/>
          <p:cNvSpPr txBox="1">
            <a:spLocks noChangeArrowheads="1"/>
          </p:cNvSpPr>
          <p:nvPr userDrawn="1"/>
        </p:nvSpPr>
        <p:spPr bwMode="auto">
          <a:xfrm>
            <a:off x="9558338" y="238125"/>
            <a:ext cx="706437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7598" tIns="28799" rIns="57598" bIns="28799">
            <a:spAutoFit/>
          </a:bodyPr>
          <a:lstStyle>
            <a:lvl1pPr defTabSz="5111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5111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5111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5111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5111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sz="600" smtClean="0">
                <a:solidFill>
                  <a:srgbClr val="006852"/>
                </a:solidFill>
                <a:cs typeface="+mn-cs"/>
              </a:rPr>
              <a:t>HEADER GUIDE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563" y="1306514"/>
            <a:ext cx="8531180" cy="4911723"/>
          </a:xfrm>
          <a:prstGeom prst="rect">
            <a:avLst/>
          </a:prstGeom>
        </p:spPr>
        <p:txBody>
          <a:bodyPr/>
          <a:lstStyle>
            <a:lvl1pPr>
              <a:spcBef>
                <a:spcPts val="945"/>
              </a:spcBef>
              <a:defRPr sz="1800">
                <a:solidFill>
                  <a:srgbClr val="000000"/>
                </a:solidFill>
              </a:defRPr>
            </a:lvl1pPr>
            <a:lvl2pPr>
              <a:defRPr sz="1500"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7" name="Title Placeholder 1"/>
          <p:cNvSpPr>
            <a:spLocks noGrp="1"/>
          </p:cNvSpPr>
          <p:nvPr>
            <p:ph type="title"/>
          </p:nvPr>
        </p:nvSpPr>
        <p:spPr>
          <a:xfrm>
            <a:off x="309565" y="308429"/>
            <a:ext cx="8531178" cy="43088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679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5788" y="17240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8188" y="17240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67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18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230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8102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5343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5788" y="172402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764" name="Line 4"/>
          <p:cNvSpPr>
            <a:spLocks noChangeShapeType="1"/>
          </p:cNvSpPr>
          <p:nvPr userDrawn="1"/>
        </p:nvSpPr>
        <p:spPr bwMode="auto">
          <a:xfrm>
            <a:off x="685800" y="1447800"/>
            <a:ext cx="7772400" cy="0"/>
          </a:xfrm>
          <a:prstGeom prst="line">
            <a:avLst/>
          </a:prstGeom>
          <a:noFill/>
          <a:ln w="31750">
            <a:solidFill>
              <a:srgbClr val="FFDB9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1999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65BBFF"/>
          </a:solidFill>
          <a:latin typeface="+mj-lt"/>
          <a:ea typeface="MS PGothic" pitchFamily="34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65BBFF"/>
          </a:solidFill>
          <a:latin typeface="Frutiger 65 Bold" charset="0"/>
          <a:ea typeface="MS PGothic" pitchFamily="34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65BBFF"/>
          </a:solidFill>
          <a:latin typeface="Frutiger 65 Bold" charset="0"/>
          <a:ea typeface="MS PGothic" pitchFamily="34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65BBFF"/>
          </a:solidFill>
          <a:latin typeface="Frutiger 65 Bold" charset="0"/>
          <a:ea typeface="MS PGothic" pitchFamily="34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65BBFF"/>
          </a:solidFill>
          <a:latin typeface="Frutiger 65 Bold" charset="0"/>
          <a:ea typeface="MS PGothic" pitchFamily="34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65BBFF"/>
          </a:solidFill>
          <a:latin typeface="Frutiger 65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65BBFF"/>
          </a:solidFill>
          <a:latin typeface="Frutiger 65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65BBFF"/>
          </a:solidFill>
          <a:latin typeface="Frutiger 65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65BBFF"/>
          </a:solidFill>
          <a:latin typeface="Frutiger 65 Bol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DB97"/>
        </a:buClr>
        <a:buFont typeface="Wingdings" pitchFamily="2" charset="2"/>
        <a:buChar char="§"/>
        <a:defRPr sz="3200">
          <a:solidFill>
            <a:schemeClr val="bg1"/>
          </a:solidFill>
          <a:latin typeface="+mn-lt"/>
          <a:ea typeface="MS PGothic" pitchFamily="34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DB97"/>
        </a:buClr>
        <a:buFont typeface="Symbol" pitchFamily="18" charset="2"/>
        <a:buChar char="-"/>
        <a:defRPr sz="2800">
          <a:solidFill>
            <a:schemeClr val="bg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DB97"/>
        </a:buClr>
        <a:buFont typeface="Wingdings" pitchFamily="2" charset="2"/>
        <a:buChar char="§"/>
        <a:defRPr sz="2400">
          <a:solidFill>
            <a:schemeClr val="bg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DB97"/>
        </a:buClr>
        <a:buFont typeface="Symbol" pitchFamily="18" charset="2"/>
        <a:buChar char="-"/>
        <a:defRPr sz="2000">
          <a:solidFill>
            <a:schemeClr val="bg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DB97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DB97"/>
        </a:buClr>
        <a:buFont typeface="Wingdings" pitchFamily="-106" charset="2"/>
        <a:buChar char="§"/>
        <a:defRPr sz="2000">
          <a:solidFill>
            <a:schemeClr val="bg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DB97"/>
        </a:buClr>
        <a:buFont typeface="Wingdings" pitchFamily="-106" charset="2"/>
        <a:buChar char="§"/>
        <a:defRPr sz="2000">
          <a:solidFill>
            <a:schemeClr val="bg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DB97"/>
        </a:buClr>
        <a:buFont typeface="Wingdings" pitchFamily="-106" charset="2"/>
        <a:buChar char="§"/>
        <a:defRPr sz="2000">
          <a:solidFill>
            <a:schemeClr val="bg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DB97"/>
        </a:buClr>
        <a:buFont typeface="Wingdings" pitchFamily="-106" charset="2"/>
        <a:buChar char="§"/>
        <a:defRPr sz="2000">
          <a:solidFill>
            <a:schemeClr val="bg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34188"/>
            <a:ext cx="9144000" cy="4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Box 12"/>
          <p:cNvSpPr txBox="1">
            <a:spLocks noChangeArrowheads="1"/>
          </p:cNvSpPr>
          <p:nvPr/>
        </p:nvSpPr>
        <p:spPr bwMode="auto">
          <a:xfrm>
            <a:off x="8637592" y="6434138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fld id="{0E5EE255-3B25-454D-B47A-1479E2F2457F}" type="slidenum">
              <a:rPr lang="en-US" sz="100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cs typeface="Arial" charset="0"/>
              </a:rPr>
              <a:pPr algn="r">
                <a:defRPr/>
              </a:pPr>
              <a:t>‹#›</a:t>
            </a:fld>
            <a:endParaRPr lang="en-US" sz="1000" dirty="0">
              <a:solidFill>
                <a:prstClr val="black">
                  <a:lumMod val="65000"/>
                  <a:lumOff val="35000"/>
                </a:prstClr>
              </a:solidFill>
              <a:latin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-9525" y="6813550"/>
            <a:ext cx="9150350" cy="0"/>
          </a:xfrm>
          <a:prstGeom prst="line">
            <a:avLst/>
          </a:prstGeom>
          <a:ln w="28575">
            <a:solidFill>
              <a:srgbClr val="5764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2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2"/>
            <a:ext cx="91440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90"/>
          <p:cNvGrpSpPr>
            <a:grpSpLocks noChangeAspect="1"/>
          </p:cNvGrpSpPr>
          <p:nvPr userDrawn="1"/>
        </p:nvGrpSpPr>
        <p:grpSpPr bwMode="auto">
          <a:xfrm>
            <a:off x="8402662" y="6189664"/>
            <a:ext cx="320675" cy="476250"/>
            <a:chOff x="2380" y="3968"/>
            <a:chExt cx="302" cy="448"/>
          </a:xfrm>
        </p:grpSpPr>
        <p:sp>
          <p:nvSpPr>
            <p:cNvPr id="9" name="Freeform 91"/>
            <p:cNvSpPr>
              <a:spLocks noChangeAspect="1"/>
            </p:cNvSpPr>
            <p:nvPr userDrawn="1"/>
          </p:nvSpPr>
          <p:spPr bwMode="auto">
            <a:xfrm>
              <a:off x="2454" y="3968"/>
              <a:ext cx="228" cy="372"/>
            </a:xfrm>
            <a:custGeom>
              <a:avLst/>
              <a:gdLst>
                <a:gd name="T0" fmla="*/ 228 w 228"/>
                <a:gd name="T1" fmla="*/ 0 h 372"/>
                <a:gd name="T2" fmla="*/ 228 w 228"/>
                <a:gd name="T3" fmla="*/ 372 h 372"/>
                <a:gd name="T4" fmla="*/ 12 w 228"/>
                <a:gd name="T5" fmla="*/ 372 h 372"/>
                <a:gd name="T6" fmla="*/ 12 w 228"/>
                <a:gd name="T7" fmla="*/ 308 h 372"/>
                <a:gd name="T8" fmla="*/ 150 w 228"/>
                <a:gd name="T9" fmla="*/ 308 h 372"/>
                <a:gd name="T10" fmla="*/ 150 w 228"/>
                <a:gd name="T11" fmla="*/ 220 h 372"/>
                <a:gd name="T12" fmla="*/ 16 w 228"/>
                <a:gd name="T13" fmla="*/ 220 h 372"/>
                <a:gd name="T14" fmla="*/ 16 w 228"/>
                <a:gd name="T15" fmla="*/ 156 h 372"/>
                <a:gd name="T16" fmla="*/ 156 w 228"/>
                <a:gd name="T17" fmla="*/ 156 h 372"/>
                <a:gd name="T18" fmla="*/ 156 w 228"/>
                <a:gd name="T19" fmla="*/ 64 h 372"/>
                <a:gd name="T20" fmla="*/ 0 w 228"/>
                <a:gd name="T21" fmla="*/ 64 h 372"/>
                <a:gd name="T22" fmla="*/ 0 w 228"/>
                <a:gd name="T23" fmla="*/ 0 h 372"/>
                <a:gd name="T24" fmla="*/ 228 w 228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28" h="372">
                  <a:moveTo>
                    <a:pt x="228" y="0"/>
                  </a:moveTo>
                  <a:lnTo>
                    <a:pt x="228" y="372"/>
                  </a:lnTo>
                  <a:lnTo>
                    <a:pt x="12" y="372"/>
                  </a:lnTo>
                  <a:lnTo>
                    <a:pt x="12" y="308"/>
                  </a:lnTo>
                  <a:lnTo>
                    <a:pt x="150" y="308"/>
                  </a:lnTo>
                  <a:lnTo>
                    <a:pt x="150" y="220"/>
                  </a:lnTo>
                  <a:lnTo>
                    <a:pt x="16" y="220"/>
                  </a:lnTo>
                  <a:lnTo>
                    <a:pt x="16" y="156"/>
                  </a:lnTo>
                  <a:lnTo>
                    <a:pt x="156" y="156"/>
                  </a:lnTo>
                  <a:lnTo>
                    <a:pt x="156" y="64"/>
                  </a:lnTo>
                  <a:lnTo>
                    <a:pt x="0" y="64"/>
                  </a:lnTo>
                  <a:lnTo>
                    <a:pt x="0" y="0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B50938"/>
            </a:solidFill>
            <a:ln w="3175" cmpd="sng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92"/>
            <p:cNvSpPr>
              <a:spLocks noChangeAspect="1"/>
            </p:cNvSpPr>
            <p:nvPr userDrawn="1"/>
          </p:nvSpPr>
          <p:spPr bwMode="auto">
            <a:xfrm>
              <a:off x="2380" y="4046"/>
              <a:ext cx="228" cy="370"/>
            </a:xfrm>
            <a:custGeom>
              <a:avLst/>
              <a:gdLst>
                <a:gd name="T0" fmla="*/ 0 w 228"/>
                <a:gd name="T1" fmla="*/ 370 h 370"/>
                <a:gd name="T2" fmla="*/ 0 w 228"/>
                <a:gd name="T3" fmla="*/ 0 h 370"/>
                <a:gd name="T4" fmla="*/ 216 w 228"/>
                <a:gd name="T5" fmla="*/ 0 h 370"/>
                <a:gd name="T6" fmla="*/ 216 w 228"/>
                <a:gd name="T7" fmla="*/ 64 h 370"/>
                <a:gd name="T8" fmla="*/ 78 w 228"/>
                <a:gd name="T9" fmla="*/ 64 h 370"/>
                <a:gd name="T10" fmla="*/ 78 w 228"/>
                <a:gd name="T11" fmla="*/ 152 h 370"/>
                <a:gd name="T12" fmla="*/ 212 w 228"/>
                <a:gd name="T13" fmla="*/ 152 h 370"/>
                <a:gd name="T14" fmla="*/ 212 w 228"/>
                <a:gd name="T15" fmla="*/ 216 h 370"/>
                <a:gd name="T16" fmla="*/ 72 w 228"/>
                <a:gd name="T17" fmla="*/ 216 h 370"/>
                <a:gd name="T18" fmla="*/ 72 w 228"/>
                <a:gd name="T19" fmla="*/ 306 h 370"/>
                <a:gd name="T20" fmla="*/ 228 w 228"/>
                <a:gd name="T21" fmla="*/ 306 h 370"/>
                <a:gd name="T22" fmla="*/ 228 w 228"/>
                <a:gd name="T23" fmla="*/ 370 h 370"/>
                <a:gd name="T24" fmla="*/ 0 w 228"/>
                <a:gd name="T25" fmla="*/ 370 h 3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28" h="370">
                  <a:moveTo>
                    <a:pt x="0" y="370"/>
                  </a:moveTo>
                  <a:lnTo>
                    <a:pt x="0" y="0"/>
                  </a:lnTo>
                  <a:lnTo>
                    <a:pt x="216" y="0"/>
                  </a:lnTo>
                  <a:lnTo>
                    <a:pt x="216" y="64"/>
                  </a:lnTo>
                  <a:lnTo>
                    <a:pt x="78" y="64"/>
                  </a:lnTo>
                  <a:lnTo>
                    <a:pt x="78" y="152"/>
                  </a:lnTo>
                  <a:lnTo>
                    <a:pt x="212" y="152"/>
                  </a:lnTo>
                  <a:lnTo>
                    <a:pt x="212" y="216"/>
                  </a:lnTo>
                  <a:lnTo>
                    <a:pt x="72" y="216"/>
                  </a:lnTo>
                  <a:lnTo>
                    <a:pt x="72" y="306"/>
                  </a:lnTo>
                  <a:lnTo>
                    <a:pt x="228" y="306"/>
                  </a:lnTo>
                  <a:lnTo>
                    <a:pt x="228" y="370"/>
                  </a:lnTo>
                  <a:lnTo>
                    <a:pt x="0" y="370"/>
                  </a:lnTo>
                  <a:close/>
                </a:path>
              </a:pathLst>
            </a:custGeom>
            <a:solidFill>
              <a:srgbClr val="19124C"/>
            </a:solidFill>
            <a:ln w="3175" cmpd="sng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466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42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IPAMincho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IPAMincho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IPAMincho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IPAMincho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IPAMincho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IPAMincho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IPAMincho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IPAMincho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2988" y="-2332038"/>
            <a:ext cx="8101012" cy="3646488"/>
          </a:xfrm>
        </p:spPr>
        <p:txBody>
          <a:bodyPr/>
          <a:lstStyle/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40 YEARS OF INTERVENTIONAL CARDIOLOGY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989138"/>
            <a:ext cx="9144000" cy="3221037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latin typeface="Comic Sans MS" pitchFamily="66" charset="0"/>
              </a:rPr>
              <a:t>Michael S. Blanc, FACC, FSCAI</a:t>
            </a:r>
          </a:p>
          <a:p>
            <a:pPr eaLnBrk="1" hangingPunct="1"/>
            <a:r>
              <a:rPr lang="en-US" altLang="en-US" sz="3600" smtClean="0">
                <a:latin typeface="Comic Sans MS" pitchFamily="66" charset="0"/>
              </a:rPr>
              <a:t>Medical Director</a:t>
            </a:r>
          </a:p>
          <a:p>
            <a:pPr eaLnBrk="1" hangingPunct="1"/>
            <a:r>
              <a:rPr lang="en-US" altLang="en-US" sz="3600" smtClean="0">
                <a:latin typeface="Comic Sans MS" pitchFamily="66" charset="0"/>
              </a:rPr>
              <a:t>Community Heart and Vascular Center</a:t>
            </a:r>
          </a:p>
          <a:p>
            <a:pPr eaLnBrk="1" hangingPunct="1"/>
            <a:r>
              <a:rPr lang="en-US" altLang="en-US" sz="3600" smtClean="0">
                <a:latin typeface="Comic Sans MS" pitchFamily="66" charset="0"/>
              </a:rPr>
              <a:t>San Angelo Community Medical Center</a:t>
            </a:r>
          </a:p>
          <a:p>
            <a:pPr eaLnBrk="1" hangingPunct="1"/>
            <a:r>
              <a:rPr lang="en-US" altLang="en-US" sz="3600" smtClean="0">
                <a:latin typeface="Comic Sans MS" pitchFamily="66" charset="0"/>
              </a:rPr>
              <a:t>San Angelo, TX</a:t>
            </a:r>
          </a:p>
        </p:txBody>
      </p:sp>
    </p:spTree>
    <p:extLst>
      <p:ext uri="{BB962C8B-B14F-4D97-AF65-F5344CB8AC3E}">
        <p14:creationId xmlns:p14="http://schemas.microsoft.com/office/powerpoint/2010/main" val="669388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Coronary Artery Bypass Surgery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Surgery performed at the Cleveland Clinic in May 1967 by Dr. Rene </a:t>
            </a:r>
            <a:r>
              <a:rPr lang="en-US" dirty="0" err="1" smtClean="0"/>
              <a:t>Favalaro</a:t>
            </a:r>
            <a:endParaRPr lang="en-US" dirty="0" smtClean="0"/>
          </a:p>
          <a:p>
            <a:r>
              <a:rPr lang="en-US" dirty="0" smtClean="0"/>
              <a:t>By 1970, had performed over 1000 CABG surgeries at Cleveland Clinic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90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7991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3818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0766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6963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4071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1109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48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1.33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4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1.33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4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50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1.35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8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1.36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4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1.36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0"/>
            <a:ext cx="861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8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1.38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0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1.39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8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1.41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3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shot 2018-01-17 06.52.27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64" r="-32964"/>
          <a:stretch/>
        </p:blipFill>
        <p:spPr>
          <a:xfrm>
            <a:off x="-1331912" y="0"/>
            <a:ext cx="6651625" cy="3225800"/>
          </a:xfrm>
        </p:spPr>
      </p:pic>
      <p:pic>
        <p:nvPicPr>
          <p:cNvPr id="5" name="Picture 4" descr="Screenshot 2018-01-17 06.55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55" y="2565400"/>
            <a:ext cx="543824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9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1.42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3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1.43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creenshot 2018-01-16 21.45.5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36" y="3594100"/>
            <a:ext cx="4330074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2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535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36319" y="2267711"/>
            <a:ext cx="1499616" cy="365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548127"/>
            <a:ext cx="9144000" cy="43098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507" y="1805697"/>
            <a:ext cx="0" cy="3441700"/>
          </a:xfrm>
          <a:custGeom>
            <a:avLst/>
            <a:gdLst/>
            <a:ahLst/>
            <a:cxnLst/>
            <a:rect l="l" t="t" r="r" b="b"/>
            <a:pathLst>
              <a:path h="3441700">
                <a:moveTo>
                  <a:pt x="0" y="3441158"/>
                </a:moveTo>
                <a:lnTo>
                  <a:pt x="0" y="0"/>
                </a:lnTo>
              </a:path>
            </a:pathLst>
          </a:custGeom>
          <a:ln w="94362">
            <a:solidFill>
              <a:srgbClr val="2F38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15844" y="3909302"/>
            <a:ext cx="0" cy="593090"/>
          </a:xfrm>
          <a:custGeom>
            <a:avLst/>
            <a:gdLst/>
            <a:ahLst/>
            <a:cxnLst/>
            <a:rect l="l" t="t" r="r" b="b"/>
            <a:pathLst>
              <a:path h="593089">
                <a:moveTo>
                  <a:pt x="0" y="592780"/>
                </a:moveTo>
                <a:lnTo>
                  <a:pt x="0" y="0"/>
                </a:lnTo>
              </a:path>
            </a:pathLst>
          </a:custGeom>
          <a:ln w="47181">
            <a:solidFill>
              <a:srgbClr val="1328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2324" y="6830640"/>
            <a:ext cx="2904490" cy="0"/>
          </a:xfrm>
          <a:custGeom>
            <a:avLst/>
            <a:gdLst/>
            <a:ahLst/>
            <a:cxnLst/>
            <a:rect l="l" t="t" r="r" b="b"/>
            <a:pathLst>
              <a:path w="2904490">
                <a:moveTo>
                  <a:pt x="0" y="0"/>
                </a:moveTo>
                <a:lnTo>
                  <a:pt x="2903919" y="0"/>
                </a:lnTo>
              </a:path>
            </a:pathLst>
          </a:custGeom>
          <a:ln w="48703">
            <a:solidFill>
              <a:srgbClr val="1F3F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61624" y="6823801"/>
            <a:ext cx="2832735" cy="0"/>
          </a:xfrm>
          <a:custGeom>
            <a:avLst/>
            <a:gdLst/>
            <a:ahLst/>
            <a:cxnLst/>
            <a:rect l="l" t="t" r="r" b="b"/>
            <a:pathLst>
              <a:path w="2832734">
                <a:moveTo>
                  <a:pt x="0" y="0"/>
                </a:moveTo>
                <a:lnTo>
                  <a:pt x="2832387" y="0"/>
                </a:lnTo>
              </a:path>
            </a:pathLst>
          </a:custGeom>
          <a:ln w="47181">
            <a:solidFill>
              <a:srgbClr val="284B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530085" y="2150690"/>
            <a:ext cx="800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409" dirty="0">
                <a:solidFill>
                  <a:srgbClr val="34424F"/>
                </a:solidFill>
                <a:latin typeface="Arial"/>
                <a:cs typeface="Arial"/>
              </a:rPr>
              <a:t>I</a:t>
            </a:r>
            <a:endParaRPr sz="3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4972" y="3423460"/>
            <a:ext cx="467995" cy="337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spc="-200" dirty="0">
                <a:solidFill>
                  <a:srgbClr val="34424F"/>
                </a:solidFill>
                <a:latin typeface="Times New Roman"/>
                <a:cs typeface="Times New Roman"/>
              </a:rPr>
              <a:t>20°/o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99207" y="2836884"/>
            <a:ext cx="964565" cy="89062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indent="134620">
              <a:lnSpc>
                <a:spcPct val="147700"/>
              </a:lnSpc>
              <a:spcBef>
                <a:spcPts val="130"/>
              </a:spcBef>
              <a:tabLst>
                <a:tab pos="415925" algn="l"/>
              </a:tabLst>
            </a:pPr>
            <a:r>
              <a:rPr sz="2000" b="1" spc="-135" dirty="0" smtClean="0">
                <a:solidFill>
                  <a:srgbClr val="34424F"/>
                </a:solidFill>
                <a:latin typeface="Arial"/>
                <a:cs typeface="Arial"/>
              </a:rPr>
              <a:t>4</a:t>
            </a:r>
            <a:r>
              <a:rPr lang="en-US" sz="2000" b="1" spc="-135" dirty="0" smtClean="0">
                <a:solidFill>
                  <a:srgbClr val="34424F"/>
                </a:solidFill>
                <a:latin typeface="Arial"/>
                <a:cs typeface="Arial"/>
              </a:rPr>
              <a:t>-</a:t>
            </a:r>
            <a:r>
              <a:rPr sz="2000" b="1" spc="-165" dirty="0" smtClean="0">
                <a:solidFill>
                  <a:srgbClr val="34424F"/>
                </a:solidFill>
                <a:latin typeface="Arial"/>
                <a:cs typeface="Arial"/>
              </a:rPr>
              <a:t>8</a:t>
            </a:r>
            <a:r>
              <a:rPr sz="2000" b="1" spc="-165" dirty="0">
                <a:solidFill>
                  <a:srgbClr val="34424F"/>
                </a:solidFill>
                <a:latin typeface="Arial"/>
                <a:cs typeface="Arial"/>
              </a:rPr>
              <a:t>% </a:t>
            </a:r>
            <a:r>
              <a:rPr sz="1950" spc="5" dirty="0">
                <a:solidFill>
                  <a:srgbClr val="34424F"/>
                </a:solidFill>
                <a:latin typeface="Arial"/>
                <a:cs typeface="Arial"/>
              </a:rPr>
              <a:t>of  </a:t>
            </a:r>
            <a:r>
              <a:rPr lang="en-US" sz="1950" spc="5" dirty="0" smtClean="0">
                <a:solidFill>
                  <a:srgbClr val="34424F"/>
                </a:solidFill>
                <a:latin typeface="Arial"/>
                <a:cs typeface="Arial"/>
              </a:rPr>
              <a:t>r</a:t>
            </a:r>
            <a:r>
              <a:rPr sz="1950" spc="-25" dirty="0" smtClean="0">
                <a:solidFill>
                  <a:srgbClr val="34424F"/>
                </a:solidFill>
                <a:latin typeface="Arial"/>
                <a:cs typeface="Arial"/>
              </a:rPr>
              <a:t>eq</a:t>
            </a:r>
            <a:r>
              <a:rPr lang="en-US" sz="1950" spc="-25" dirty="0">
                <a:solidFill>
                  <a:srgbClr val="34424F"/>
                </a:solidFill>
                <a:latin typeface="Arial"/>
                <a:cs typeface="Arial"/>
              </a:rPr>
              <a:t>u</a:t>
            </a:r>
            <a:r>
              <a:rPr sz="1950" spc="0" dirty="0" smtClean="0">
                <a:solidFill>
                  <a:srgbClr val="34424F"/>
                </a:solidFill>
                <a:latin typeface="Arial"/>
                <a:cs typeface="Arial"/>
              </a:rPr>
              <a:t>ire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98068" y="2864925"/>
            <a:ext cx="2021532" cy="797073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 indent="60960">
              <a:lnSpc>
                <a:spcPct val="145100"/>
              </a:lnSpc>
              <a:spcBef>
                <a:spcPts val="45"/>
              </a:spcBef>
            </a:pPr>
            <a:r>
              <a:rPr lang="en-US" sz="1600" spc="-25" dirty="0" smtClean="0">
                <a:solidFill>
                  <a:srgbClr val="34424F"/>
                </a:solidFill>
                <a:latin typeface="Arial"/>
                <a:cs typeface="Arial"/>
              </a:rPr>
              <a:t>p</a:t>
            </a:r>
            <a:r>
              <a:rPr sz="1600" spc="-25" dirty="0" smtClean="0">
                <a:solidFill>
                  <a:srgbClr val="34424F"/>
                </a:solidFill>
                <a:latin typeface="Arial"/>
                <a:cs typeface="Arial"/>
              </a:rPr>
              <a:t>atients  </a:t>
            </a:r>
            <a:r>
              <a:rPr sz="1600" spc="-35" dirty="0" err="1" smtClean="0">
                <a:solidFill>
                  <a:srgbClr val="34424F"/>
                </a:solidFill>
                <a:latin typeface="Arial"/>
                <a:cs typeface="Arial"/>
              </a:rPr>
              <a:t>er</a:t>
            </a:r>
            <a:r>
              <a:rPr lang="en-US" sz="1600" spc="-35" dirty="0" err="1" smtClean="0">
                <a:solidFill>
                  <a:srgbClr val="34424F"/>
                </a:solidFill>
                <a:latin typeface="Arial"/>
                <a:cs typeface="Arial"/>
              </a:rPr>
              <a:t>megency</a:t>
            </a:r>
            <a:r>
              <a:rPr lang="en-US" sz="1600" spc="-35" dirty="0" smtClean="0">
                <a:solidFill>
                  <a:srgbClr val="34424F"/>
                </a:solidFill>
                <a:latin typeface="Arial"/>
                <a:cs typeface="Arial"/>
              </a:rPr>
              <a:t> </a:t>
            </a:r>
            <a:r>
              <a:rPr sz="1600" spc="114" dirty="0" smtClean="0">
                <a:solidFill>
                  <a:srgbClr val="34424F"/>
                </a:solidFill>
                <a:latin typeface="Arial"/>
                <a:cs typeface="Arial"/>
              </a:rPr>
              <a:t> </a:t>
            </a:r>
            <a:r>
              <a:rPr sz="2050" spc="-195" dirty="0" smtClean="0">
                <a:solidFill>
                  <a:srgbClr val="34424F"/>
                </a:solidFill>
                <a:latin typeface="Times New Roman"/>
                <a:cs typeface="Times New Roman"/>
              </a:rPr>
              <a:t>CA</a:t>
            </a:r>
            <a:r>
              <a:rPr lang="en-US" sz="2050" spc="-195" dirty="0" smtClean="0">
                <a:solidFill>
                  <a:srgbClr val="34424F"/>
                </a:solidFill>
                <a:latin typeface="Times New Roman"/>
                <a:cs typeface="Times New Roman"/>
              </a:rPr>
              <a:t>BG</a:t>
            </a:r>
            <a:endParaRPr sz="205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33174" y="2955587"/>
            <a:ext cx="203835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92225" algn="l"/>
                <a:tab pos="1821180" algn="l"/>
              </a:tabLst>
            </a:pPr>
            <a:r>
              <a:rPr sz="2000" spc="-140" dirty="0" smtClean="0">
                <a:solidFill>
                  <a:srgbClr val="34424F"/>
                </a:solidFill>
                <a:latin typeface="Arial"/>
                <a:cs typeface="Arial"/>
              </a:rPr>
              <a:t>3</a:t>
            </a:r>
            <a:r>
              <a:rPr sz="2000" spc="-135" dirty="0" smtClean="0">
                <a:solidFill>
                  <a:srgbClr val="34424F"/>
                </a:solidFill>
                <a:latin typeface="Arial"/>
                <a:cs typeface="Arial"/>
              </a:rPr>
              <a:t>0</a:t>
            </a:r>
            <a:r>
              <a:rPr lang="en-US" sz="2000" spc="60" dirty="0">
                <a:solidFill>
                  <a:srgbClr val="34424F"/>
                </a:solidFill>
                <a:latin typeface="Arial"/>
                <a:cs typeface="Arial"/>
              </a:rPr>
              <a:t>-</a:t>
            </a:r>
            <a:r>
              <a:rPr sz="2000" spc="-130" dirty="0" smtClean="0">
                <a:solidFill>
                  <a:srgbClr val="34424F"/>
                </a:solidFill>
                <a:latin typeface="Arial"/>
                <a:cs typeface="Arial"/>
              </a:rPr>
              <a:t>50</a:t>
            </a:r>
            <a:r>
              <a:rPr sz="2000" spc="-200" dirty="0">
                <a:solidFill>
                  <a:srgbClr val="34424F"/>
                </a:solidFill>
                <a:latin typeface="Arial"/>
                <a:cs typeface="Arial"/>
              </a:rPr>
              <a:t>%</a:t>
            </a:r>
            <a:r>
              <a:rPr sz="2000" spc="-80" dirty="0">
                <a:solidFill>
                  <a:srgbClr val="34424F"/>
                </a:solidFill>
                <a:latin typeface="Arial"/>
                <a:cs typeface="Arial"/>
              </a:rPr>
              <a:t> </a:t>
            </a:r>
            <a:r>
              <a:rPr lang="en-US" sz="1950" dirty="0" smtClean="0">
                <a:solidFill>
                  <a:srgbClr val="34424F"/>
                </a:solidFill>
                <a:latin typeface="Arial"/>
                <a:cs typeface="Arial"/>
              </a:rPr>
              <a:t>restenosis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76800" y="3396370"/>
            <a:ext cx="1084431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0" dirty="0">
                <a:solidFill>
                  <a:srgbClr val="34424F"/>
                </a:solidFill>
                <a:latin typeface="Arial"/>
                <a:cs typeface="Arial"/>
              </a:rPr>
              <a:t>2</a:t>
            </a:r>
            <a:r>
              <a:rPr sz="2000" spc="-85" dirty="0">
                <a:solidFill>
                  <a:srgbClr val="34424F"/>
                </a:solidFill>
                <a:latin typeface="Arial"/>
                <a:cs typeface="Arial"/>
              </a:rPr>
              <a:t>0</a:t>
            </a:r>
            <a:r>
              <a:rPr sz="2000" spc="-90" dirty="0">
                <a:solidFill>
                  <a:srgbClr val="333336"/>
                </a:solidFill>
                <a:latin typeface="Arial"/>
                <a:cs typeface="Arial"/>
              </a:rPr>
              <a:t>-</a:t>
            </a:r>
            <a:r>
              <a:rPr sz="2000" spc="-195" dirty="0">
                <a:solidFill>
                  <a:srgbClr val="34424F"/>
                </a:solidFill>
                <a:latin typeface="Arial"/>
                <a:cs typeface="Arial"/>
              </a:rPr>
              <a:t>30%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43600" y="3396370"/>
            <a:ext cx="258835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8510" algn="l"/>
                <a:tab pos="2015489" algn="l"/>
              </a:tabLst>
            </a:pPr>
            <a:r>
              <a:rPr lang="en-US" sz="1950" spc="-60" dirty="0" smtClean="0">
                <a:solidFill>
                  <a:srgbClr val="34424F"/>
                </a:solidFill>
                <a:latin typeface="Arial"/>
                <a:cs typeface="Arial"/>
              </a:rPr>
              <a:t>R</a:t>
            </a:r>
            <a:r>
              <a:rPr sz="1950" spc="-60" dirty="0" smtClean="0">
                <a:solidFill>
                  <a:srgbClr val="34424F"/>
                </a:solidFill>
                <a:latin typeface="Arial"/>
                <a:cs typeface="Arial"/>
              </a:rPr>
              <a:t>evas</a:t>
            </a:r>
            <a:r>
              <a:rPr sz="1950" spc="-50" dirty="0" smtClean="0">
                <a:solidFill>
                  <a:srgbClr val="34424F"/>
                </a:solidFill>
                <a:latin typeface="Arial"/>
                <a:cs typeface="Arial"/>
              </a:rPr>
              <a:t>c</a:t>
            </a:r>
            <a:r>
              <a:rPr lang="en-US" sz="1950" dirty="0" smtClean="0">
                <a:solidFill>
                  <a:srgbClr val="34424F"/>
                </a:solidFill>
                <a:latin typeface="Arial"/>
                <a:cs typeface="Arial"/>
              </a:rPr>
              <a:t>u</a:t>
            </a:r>
            <a:r>
              <a:rPr sz="2000" spc="-50" dirty="0" smtClean="0">
                <a:solidFill>
                  <a:srgbClr val="34424F"/>
                </a:solidFill>
                <a:latin typeface="Arial"/>
                <a:cs typeface="Arial"/>
              </a:rPr>
              <a:t>lariz</a:t>
            </a:r>
            <a:r>
              <a:rPr sz="2000" spc="-70" dirty="0" smtClean="0">
                <a:solidFill>
                  <a:srgbClr val="34424F"/>
                </a:solidFill>
                <a:latin typeface="Arial"/>
                <a:cs typeface="Arial"/>
              </a:rPr>
              <a:t>a</a:t>
            </a:r>
            <a:r>
              <a:rPr lang="en-US" sz="2000" spc="114" dirty="0" smtClean="0">
                <a:solidFill>
                  <a:srgbClr val="34424F"/>
                </a:solidFill>
                <a:latin typeface="Arial"/>
                <a:cs typeface="Arial"/>
              </a:rPr>
              <a:t>t</a:t>
            </a:r>
            <a:r>
              <a:rPr sz="2000" dirty="0" smtClean="0">
                <a:solidFill>
                  <a:srgbClr val="34424F"/>
                </a:solidFill>
                <a:latin typeface="Arial"/>
                <a:cs typeface="Arial"/>
              </a:rPr>
              <a:t>io</a:t>
            </a:r>
            <a:r>
              <a:rPr sz="2000" spc="5" dirty="0" smtClean="0">
                <a:solidFill>
                  <a:srgbClr val="34424F"/>
                </a:solidFill>
                <a:latin typeface="Arial"/>
                <a:cs typeface="Arial"/>
              </a:rPr>
              <a:t>n</a:t>
            </a:r>
            <a:r>
              <a:rPr lang="en-US" sz="2000" spc="5" dirty="0" smtClean="0">
                <a:solidFill>
                  <a:srgbClr val="34424F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rgbClr val="34424F"/>
                </a:solidFill>
                <a:latin typeface="Arial"/>
                <a:cs typeface="Arial"/>
              </a:rPr>
              <a:t>r</a:t>
            </a:r>
            <a:r>
              <a:rPr sz="2000" spc="-80" dirty="0" smtClean="0">
                <a:solidFill>
                  <a:srgbClr val="34424F"/>
                </a:solidFill>
                <a:latin typeface="Arial"/>
                <a:cs typeface="Arial"/>
              </a:rPr>
              <a:t>ate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95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shot 2017-10-26 22.50.3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01" r="-21001"/>
          <a:stretch>
            <a:fillRect/>
          </a:stretch>
        </p:blipFill>
        <p:spPr>
          <a:xfrm>
            <a:off x="-1407134" y="218831"/>
            <a:ext cx="11920632" cy="6310923"/>
          </a:xfrm>
        </p:spPr>
      </p:pic>
    </p:spTree>
    <p:extLst>
      <p:ext uri="{BB962C8B-B14F-4D97-AF65-F5344CB8AC3E}">
        <p14:creationId xmlns:p14="http://schemas.microsoft.com/office/powerpoint/2010/main" val="233658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Screenshot 2018-01-16 23.05.2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8" b="11398"/>
          <a:stretch>
            <a:fillRect/>
          </a:stretch>
        </p:blipFill>
        <p:spPr>
          <a:xfrm>
            <a:off x="0" y="169863"/>
            <a:ext cx="9144000" cy="5989637"/>
          </a:xfrm>
        </p:spPr>
      </p:pic>
    </p:spTree>
    <p:extLst>
      <p:ext uri="{BB962C8B-B14F-4D97-AF65-F5344CB8AC3E}">
        <p14:creationId xmlns:p14="http://schemas.microsoft.com/office/powerpoint/2010/main" val="331987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1.48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9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1.49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5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1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1.50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8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shot 2017-10-26 22.54.4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3" r="-20833"/>
          <a:stretch>
            <a:fillRect/>
          </a:stretch>
        </p:blipFill>
        <p:spPr>
          <a:xfrm>
            <a:off x="-1280135" y="0"/>
            <a:ext cx="11514667" cy="6779847"/>
          </a:xfrm>
        </p:spPr>
      </p:pic>
    </p:spTree>
    <p:extLst>
      <p:ext uri="{BB962C8B-B14F-4D97-AF65-F5344CB8AC3E}">
        <p14:creationId xmlns:p14="http://schemas.microsoft.com/office/powerpoint/2010/main" val="59627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0"/>
            <a:ext cx="8961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3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shot 2018-01-17 06.58.0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4" b="11734"/>
          <a:stretch>
            <a:fillRect/>
          </a:stretch>
        </p:blipFill>
        <p:spPr>
          <a:xfrm>
            <a:off x="0" y="0"/>
            <a:ext cx="9144000" cy="4114800"/>
          </a:xfrm>
        </p:spPr>
      </p:pic>
      <p:pic>
        <p:nvPicPr>
          <p:cNvPr id="5" name="Picture 4" descr="Screenshot 2018-01-17 07.01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9144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8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Coronary Stents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Restenosis rates decreased from 35-50% to 15-20%</a:t>
            </a:r>
          </a:p>
          <a:p>
            <a:r>
              <a:rPr lang="en-US" dirty="0" smtClean="0"/>
              <a:t>Acute closure and emergent CABG reduced from 4-8% to &lt;0.5%</a:t>
            </a:r>
          </a:p>
          <a:p>
            <a:r>
              <a:rPr lang="en-US" dirty="0" smtClean="0"/>
              <a:t>By 2000, 85% of PCI involve coronary stenting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26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24360" cy="6793038"/>
          </a:xfrm>
        </p:spPr>
      </p:pic>
    </p:spTree>
    <p:extLst>
      <p:ext uri="{BB962C8B-B14F-4D97-AF65-F5344CB8AC3E}">
        <p14:creationId xmlns:p14="http://schemas.microsoft.com/office/powerpoint/2010/main" val="3264301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1.51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1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1.53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6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1.55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8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1.56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4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Drug-eluting stents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Introduced in 2004</a:t>
            </a:r>
          </a:p>
          <a:p>
            <a:r>
              <a:rPr lang="en-US" dirty="0" smtClean="0"/>
              <a:t>Cypher/</a:t>
            </a:r>
            <a:r>
              <a:rPr lang="en-US" dirty="0" err="1" smtClean="0"/>
              <a:t>Taxus</a:t>
            </a:r>
            <a:endParaRPr lang="en-US" dirty="0" smtClean="0"/>
          </a:p>
          <a:p>
            <a:r>
              <a:rPr lang="en-US" dirty="0" smtClean="0"/>
              <a:t>Reduce restenosis 20% to 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47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89"/>
            <a:ext cx="9049551" cy="6539759"/>
          </a:xfrm>
        </p:spPr>
      </p:pic>
    </p:spTree>
    <p:extLst>
      <p:ext uri="{BB962C8B-B14F-4D97-AF65-F5344CB8AC3E}">
        <p14:creationId xmlns:p14="http://schemas.microsoft.com/office/powerpoint/2010/main" val="1203330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8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4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7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2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shot 2018-01-17 07.04.2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5" b="4785"/>
          <a:stretch>
            <a:fillRect/>
          </a:stretch>
        </p:blipFill>
        <p:spPr>
          <a:xfrm>
            <a:off x="0" y="1533524"/>
            <a:ext cx="9144000" cy="5184775"/>
          </a:xfrm>
        </p:spPr>
      </p:pic>
      <p:pic>
        <p:nvPicPr>
          <p:cNvPr id="5" name="Picture 4" descr="Screenshot 2018-01-17 07.06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3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9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6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2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8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47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1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8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1.58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1.59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9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2.00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2.02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4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2.03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1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2.05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9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8-01-16 21.29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1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0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2.06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3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2.07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5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2.09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3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2.11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89400"/>
          </a:xfrm>
          <a:prstGeom prst="rect">
            <a:avLst/>
          </a:prstGeom>
        </p:spPr>
      </p:pic>
      <p:pic>
        <p:nvPicPr>
          <p:cNvPr id="3" name="Picture 2" descr="Screenshot 2018-01-16 22.13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7800"/>
            <a:ext cx="91440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8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2.14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8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98377"/>
          </a:xfrm>
        </p:spPr>
      </p:pic>
    </p:spTree>
    <p:extLst>
      <p:ext uri="{BB962C8B-B14F-4D97-AF65-F5344CB8AC3E}">
        <p14:creationId xmlns:p14="http://schemas.microsoft.com/office/powerpoint/2010/main" val="282491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2.15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2.16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2.18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68700"/>
          </a:xfrm>
          <a:prstGeom prst="rect">
            <a:avLst/>
          </a:prstGeom>
        </p:spPr>
      </p:pic>
      <p:pic>
        <p:nvPicPr>
          <p:cNvPr id="3" name="Picture 2" descr="Screenshot 2018-01-16 22.19.4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8700"/>
            <a:ext cx="4965700" cy="3289300"/>
          </a:xfrm>
          <a:prstGeom prst="rect">
            <a:avLst/>
          </a:prstGeom>
        </p:spPr>
      </p:pic>
      <p:pic>
        <p:nvPicPr>
          <p:cNvPr id="4" name="Picture 3" descr="Screenshot 2018-01-16 22.20.2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32" y="3568700"/>
            <a:ext cx="447046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2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2.22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8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9072562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64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85738"/>
            <a:ext cx="8801100" cy="8382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370013"/>
            <a:ext cx="8786813" cy="50895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25635" name="Picture 2" descr="C:\Users\mblanc\Pictures\Lecture Cartoon\front of hospital (3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16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7" name="Content Placeholder 3" descr="Screenshot 2016-02-13 05.46.0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71" r="-11771"/>
          <a:stretch>
            <a:fillRect/>
          </a:stretch>
        </p:blipFill>
        <p:spPr bwMode="auto">
          <a:xfrm>
            <a:off x="-838200" y="0"/>
            <a:ext cx="109855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9563" y="307975"/>
            <a:ext cx="8531225" cy="431800"/>
          </a:xfrm>
        </p:spPr>
        <p:txBody>
          <a:bodyPr/>
          <a:lstStyle/>
          <a:p>
            <a:pPr>
              <a:defRPr/>
            </a:pPr>
            <a:endParaRPr lang="en-US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9739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7 19.53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7 19.55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0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2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7 20.04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7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3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7 20.08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18-01-17 20.12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3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7 20.13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81500"/>
          </a:xfrm>
          <a:prstGeom prst="rect">
            <a:avLst/>
          </a:prstGeom>
        </p:spPr>
      </p:pic>
      <p:pic>
        <p:nvPicPr>
          <p:cNvPr id="3" name="Picture 2" descr="Screenshot 2018-01-17 20.14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2200"/>
            <a:ext cx="90297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9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7 20.15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0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7 20.16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54600" cy="6858000"/>
          </a:xfrm>
          <a:prstGeom prst="rect">
            <a:avLst/>
          </a:prstGeom>
        </p:spPr>
      </p:pic>
      <p:pic>
        <p:nvPicPr>
          <p:cNvPr id="3" name="Picture 2" descr="Screenshot 2018-01-17 20.17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0"/>
            <a:ext cx="429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1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Screenshot 2017-10-26 22.31.3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51" r="-21651"/>
          <a:stretch>
            <a:fillRect/>
          </a:stretch>
        </p:blipFill>
        <p:spPr>
          <a:xfrm>
            <a:off x="-1414586" y="114300"/>
            <a:ext cx="11723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1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7 20.20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4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0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7 20.21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619500"/>
          </a:xfrm>
          <a:prstGeom prst="rect">
            <a:avLst/>
          </a:prstGeom>
        </p:spPr>
      </p:pic>
      <p:pic>
        <p:nvPicPr>
          <p:cNvPr id="3" name="Picture 2" descr="Screenshot 2018-01-17 20.21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9500"/>
            <a:ext cx="9144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2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7 20.23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4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7 20.25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5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7 20.26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3835400"/>
          </a:xfrm>
          <a:prstGeom prst="rect">
            <a:avLst/>
          </a:prstGeom>
        </p:spPr>
      </p:pic>
      <p:pic>
        <p:nvPicPr>
          <p:cNvPr id="3" name="Picture 2" descr="Screenshot 2018-01-17 20.26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4899"/>
            <a:ext cx="9144000" cy="317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0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7 20.28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1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ORBITA in 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TCT/Lancet</a:t>
            </a:r>
          </a:p>
          <a:p>
            <a:r>
              <a:rPr lang="en-US" dirty="0" smtClean="0"/>
              <a:t>Small Study, 6 </a:t>
            </a:r>
            <a:r>
              <a:rPr lang="en-US" dirty="0" err="1" smtClean="0"/>
              <a:t>wk</a:t>
            </a:r>
            <a:r>
              <a:rPr lang="en-US" dirty="0" smtClean="0"/>
              <a:t> FU</a:t>
            </a:r>
          </a:p>
          <a:p>
            <a:r>
              <a:rPr lang="en-US" dirty="0" smtClean="0"/>
              <a:t>Placebo effect of aggressive FU</a:t>
            </a:r>
          </a:p>
          <a:p>
            <a:r>
              <a:rPr lang="en-US" dirty="0" smtClean="0"/>
              <a:t>35% </a:t>
            </a:r>
            <a:r>
              <a:rPr lang="en-US" dirty="0" err="1" smtClean="0"/>
              <a:t>pts</a:t>
            </a:r>
            <a:r>
              <a:rPr lang="en-US" dirty="0" smtClean="0"/>
              <a:t> had </a:t>
            </a:r>
            <a:r>
              <a:rPr lang="en-US" dirty="0" err="1" smtClean="0"/>
              <a:t>nml</a:t>
            </a:r>
            <a:r>
              <a:rPr lang="en-US" dirty="0" smtClean="0"/>
              <a:t> FFR/iFR</a:t>
            </a:r>
          </a:p>
          <a:p>
            <a:r>
              <a:rPr lang="en-US" dirty="0" smtClean="0"/>
              <a:t>Single vessel disease</a:t>
            </a:r>
          </a:p>
          <a:p>
            <a:r>
              <a:rPr lang="en-US" dirty="0" smtClean="0"/>
              <a:t>Most likely will not change practice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45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shot 2018-02-02 23.22.0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9" b="6099"/>
          <a:stretch>
            <a:fillRect/>
          </a:stretch>
        </p:blipFill>
        <p:spPr>
          <a:xfrm>
            <a:off x="0" y="0"/>
            <a:ext cx="9242322" cy="6548284"/>
          </a:xfrm>
        </p:spPr>
      </p:pic>
    </p:spTree>
    <p:extLst>
      <p:ext uri="{BB962C8B-B14F-4D97-AF65-F5344CB8AC3E}">
        <p14:creationId xmlns:p14="http://schemas.microsoft.com/office/powerpoint/2010/main" val="38937089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744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06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1.30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1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1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08584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903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682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427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138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530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949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097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4661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49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8-01-16 21.32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76"/>
            <a:ext cx="9144000" cy="644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3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568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4109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1565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2982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205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216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311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3370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258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72048"/>
      </p:ext>
    </p:extLst>
  </p:cSld>
  <p:clrMapOvr>
    <a:masterClrMapping/>
  </p:clrMapOvr>
</p:sld>
</file>

<file path=ppt/theme/theme1.xml><?xml version="1.0" encoding="utf-8"?>
<a:theme xmlns:a="http://schemas.openxmlformats.org/drawingml/2006/main" name="COE template r1">
  <a:themeElements>
    <a:clrScheme name="COE template r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E template r1">
      <a:majorFont>
        <a:latin typeface="Frutiger 65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OE template r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E template r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E template r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E template r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E template r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E template r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E template r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E template r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E template r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E template r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E template r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E template r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Practice Point - Simply Speaking Template V1">
  <a:themeElements>
    <a:clrScheme name="Simply Speaking 3">
      <a:dk1>
        <a:sysClr val="windowText" lastClr="000000"/>
      </a:dk1>
      <a:lt1>
        <a:sysClr val="window" lastClr="FFFFFF"/>
      </a:lt1>
      <a:dk2>
        <a:srgbClr val="1E2171"/>
      </a:dk2>
      <a:lt2>
        <a:srgbClr val="203D32"/>
      </a:lt2>
      <a:accent1>
        <a:srgbClr val="70AD47"/>
      </a:accent1>
      <a:accent2>
        <a:srgbClr val="0A9CA5"/>
      </a:accent2>
      <a:accent3>
        <a:srgbClr val="7FCAF1"/>
      </a:accent3>
      <a:accent4>
        <a:srgbClr val="94F6DC"/>
      </a:accent4>
      <a:accent5>
        <a:srgbClr val="FCC200"/>
      </a:accent5>
      <a:accent6>
        <a:srgbClr val="FBAF85"/>
      </a:accent6>
      <a:hlink>
        <a:srgbClr val="8F78CE"/>
      </a:hlink>
      <a:folHlink>
        <a:srgbClr val="9351A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lnSpc>
            <a:spcPct val="90000"/>
          </a:lnSpc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actice Point - Simply Speaking Template V1.potx" id="{9A0301E1-39DF-468F-BBF9-D42649542F67}" vid="{6B2CD4A9-AE2C-4E8D-A188-5E186C1433DD}"/>
    </a:ext>
  </a:ext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IPAMincho"/>
      </a:majorFont>
      <a:minorFont>
        <a:latin typeface="Arial"/>
        <a:ea typeface="ＭＳ Ｐゴシック"/>
        <a:cs typeface="IPA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953</TotalTime>
  <Words>172</Words>
  <Application>Microsoft Office PowerPoint</Application>
  <PresentationFormat>On-screen Show (4:3)</PresentationFormat>
  <Paragraphs>32</Paragraphs>
  <Slides>106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106</vt:i4>
      </vt:variant>
    </vt:vector>
  </HeadingPairs>
  <TitlesOfParts>
    <vt:vector size="109" baseType="lpstr">
      <vt:lpstr>COE template r1</vt:lpstr>
      <vt:lpstr>4_Practice Point - Simply Speaking Template V1</vt:lpstr>
      <vt:lpstr>Office Theme</vt:lpstr>
      <vt:lpstr>40 YEARS OF INTERVENTIONAL CARDIOLOGY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Coronary Artery Bypass Surgery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Coronary Stents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Drug-eluting stents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ORBITA in Context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CMA Heart &amp; Vascular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Blanc MD</dc:creator>
  <cp:lastModifiedBy>CHS User</cp:lastModifiedBy>
  <cp:revision>74</cp:revision>
  <dcterms:created xsi:type="dcterms:W3CDTF">2016-02-09T12:33:31Z</dcterms:created>
  <dcterms:modified xsi:type="dcterms:W3CDTF">2018-02-03T13:03:47Z</dcterms:modified>
</cp:coreProperties>
</file>