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  <p:sldMasterId id="2147483948" r:id="rId2"/>
  </p:sldMasterIdLst>
  <p:notesMasterIdLst>
    <p:notesMasterId r:id="rId43"/>
  </p:notesMasterIdLst>
  <p:sldIdLst>
    <p:sldId id="256" r:id="rId3"/>
    <p:sldId id="331" r:id="rId4"/>
    <p:sldId id="336" r:id="rId5"/>
    <p:sldId id="340" r:id="rId6"/>
    <p:sldId id="312" r:id="rId7"/>
    <p:sldId id="325" r:id="rId8"/>
    <p:sldId id="321" r:id="rId9"/>
    <p:sldId id="326" r:id="rId10"/>
    <p:sldId id="291" r:id="rId11"/>
    <p:sldId id="318" r:id="rId12"/>
    <p:sldId id="288" r:id="rId13"/>
    <p:sldId id="341" r:id="rId14"/>
    <p:sldId id="268" r:id="rId15"/>
    <p:sldId id="334" r:id="rId16"/>
    <p:sldId id="335" r:id="rId17"/>
    <p:sldId id="333" r:id="rId18"/>
    <p:sldId id="324" r:id="rId19"/>
    <p:sldId id="343" r:id="rId20"/>
    <p:sldId id="277" r:id="rId21"/>
    <p:sldId id="344" r:id="rId22"/>
    <p:sldId id="313" r:id="rId23"/>
    <p:sldId id="342" r:id="rId24"/>
    <p:sldId id="281" r:id="rId25"/>
    <p:sldId id="350" r:id="rId26"/>
    <p:sldId id="279" r:id="rId27"/>
    <p:sldId id="351" r:id="rId28"/>
    <p:sldId id="348" r:id="rId29"/>
    <p:sldId id="345" r:id="rId30"/>
    <p:sldId id="349" r:id="rId31"/>
    <p:sldId id="347" r:id="rId32"/>
    <p:sldId id="320" r:id="rId33"/>
    <p:sldId id="355" r:id="rId34"/>
    <p:sldId id="354" r:id="rId35"/>
    <p:sldId id="361" r:id="rId36"/>
    <p:sldId id="356" r:id="rId37"/>
    <p:sldId id="358" r:id="rId38"/>
    <p:sldId id="359" r:id="rId39"/>
    <p:sldId id="360" r:id="rId40"/>
    <p:sldId id="275" r:id="rId41"/>
    <p:sldId id="33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5755" autoAdjust="0"/>
  </p:normalViewPr>
  <p:slideViewPr>
    <p:cSldViewPr>
      <p:cViewPr varScale="1">
        <p:scale>
          <a:sx n="58" d="100"/>
          <a:sy n="58" d="100"/>
        </p:scale>
        <p:origin x="15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73EF-11AF-46BE-8906-339D72FC096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F3E02-C08F-4DA0-AA45-EEAE9F4CB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0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3E02-C08F-4DA0-AA45-EEAE9F4CBA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3E02-C08F-4DA0-AA45-EEAE9F4CBA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2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01675" y="1265238"/>
            <a:ext cx="8274050" cy="494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6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laac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>
              <a:defRPr sz="18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2pPr>
            <a:lvl3pPr>
              <a:defRPr sz="16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3pPr>
            <a:lvl4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4pPr>
            <a:lvl5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010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514600"/>
            <a:ext cx="7391400" cy="1219200"/>
          </a:xfrm>
          <a:prstGeom prst="rect">
            <a:avLst/>
          </a:prstGeom>
        </p:spPr>
        <p:txBody>
          <a:bodyPr vert="horz" lIns="0" tIns="0" bIns="0"/>
          <a:lstStyle>
            <a:lvl1pPr algn="ctr">
              <a:defRPr sz="3600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Transition Slide with Background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191000"/>
            <a:ext cx="6400800" cy="6858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 baseline="0">
                <a:solidFill>
                  <a:schemeClr val="bg1"/>
                </a:solidFill>
                <a:latin typeface="ITC Officina Serif"/>
              </a:defRPr>
            </a:lvl1pPr>
            <a:lvl2pPr>
              <a:buNone/>
              <a:defRPr sz="3600">
                <a:latin typeface="ITC Officina Serif"/>
              </a:defRPr>
            </a:lvl2pPr>
            <a:lvl3pPr>
              <a:buNone/>
              <a:defRPr sz="3600">
                <a:latin typeface="ITC Officina Serif"/>
              </a:defRPr>
            </a:lvl3pPr>
            <a:lvl4pPr>
              <a:buNone/>
              <a:defRPr sz="3600">
                <a:latin typeface="ITC Officina Serif"/>
              </a:defRPr>
            </a:lvl4pPr>
            <a:lvl5pPr>
              <a:buNone/>
              <a:defRPr sz="3600">
                <a:latin typeface="ITC Officina Serif"/>
              </a:defRPr>
            </a:lvl5pPr>
          </a:lstStyle>
          <a:p>
            <a:pPr lvl="0"/>
            <a:r>
              <a:rPr lang="en-US" dirty="0"/>
              <a:t>Click to edit Transition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1574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bsc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85544"/>
            <a:ext cx="6096000" cy="49438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50565C"/>
                </a:solidFill>
                <a:latin typeface="ITC Officina Serif"/>
              </a:defRPr>
            </a:lvl1pPr>
            <a:lvl2pPr>
              <a:defRPr sz="1600">
                <a:solidFill>
                  <a:srgbClr val="50565C"/>
                </a:solidFill>
                <a:latin typeface="ITC Officina Serif"/>
              </a:defRPr>
            </a:lvl2pPr>
            <a:lvl3pPr>
              <a:defRPr sz="1400">
                <a:solidFill>
                  <a:srgbClr val="50565C"/>
                </a:solidFill>
                <a:latin typeface="ITC Officina Serif"/>
              </a:defRPr>
            </a:lvl3pPr>
            <a:lvl4pPr>
              <a:defRPr sz="1200">
                <a:solidFill>
                  <a:srgbClr val="50565C"/>
                </a:solidFill>
                <a:latin typeface="ITC Officina Serif"/>
              </a:defRPr>
            </a:lvl4pPr>
            <a:lvl5pPr>
              <a:defRPr sz="1200">
                <a:solidFill>
                  <a:srgbClr val="50565C"/>
                </a:solidFill>
                <a:latin typeface="ITC Officina Serif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Watchman_HR_Vert.psd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200" y="1752600"/>
            <a:ext cx="3341761" cy="41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15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sci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ITC Officina Serif"/>
              </a:defRPr>
            </a:lvl1pPr>
            <a:lvl2pPr>
              <a:defRPr sz="1800">
                <a:solidFill>
                  <a:schemeClr val="bg1"/>
                </a:solidFill>
                <a:latin typeface="ITC Officina Serif"/>
              </a:defRPr>
            </a:lvl2pPr>
            <a:lvl3pPr>
              <a:defRPr sz="1600">
                <a:solidFill>
                  <a:schemeClr val="bg1"/>
                </a:solidFill>
                <a:latin typeface="ITC Officina Serif"/>
              </a:defRPr>
            </a:lvl3pPr>
            <a:lvl4pPr>
              <a:defRPr sz="1400">
                <a:solidFill>
                  <a:schemeClr val="bg1"/>
                </a:solidFill>
                <a:latin typeface="ITC Officina Serif"/>
              </a:defRPr>
            </a:lvl4pPr>
            <a:lvl5pPr>
              <a:defRPr sz="1400">
                <a:solidFill>
                  <a:schemeClr val="bg1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953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bsci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6934200" cy="533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1pPr>
            <a:lvl2pPr marL="4572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2pPr>
            <a:lvl3pPr marL="9144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3pPr>
            <a:lvl4pPr marL="13716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4pPr>
            <a:lvl5pPr marL="18288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84048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ITC Officina Serif"/>
              </a:defRPr>
            </a:lvl1pPr>
            <a:lvl2pPr>
              <a:defRPr sz="1800">
                <a:solidFill>
                  <a:schemeClr val="bg1"/>
                </a:solidFill>
                <a:latin typeface="ITC Officina Serif"/>
              </a:defRPr>
            </a:lvl2pPr>
            <a:lvl3pPr>
              <a:defRPr sz="1600">
                <a:solidFill>
                  <a:schemeClr val="bg1"/>
                </a:solidFill>
                <a:latin typeface="ITC Officina Serif"/>
              </a:defRPr>
            </a:lvl3pPr>
            <a:lvl4pPr>
              <a:defRPr sz="1400">
                <a:solidFill>
                  <a:schemeClr val="bg1"/>
                </a:solidFill>
                <a:latin typeface="ITC Officina Serif"/>
              </a:defRPr>
            </a:lvl4pPr>
            <a:lvl5pPr>
              <a:defRPr sz="1400">
                <a:solidFill>
                  <a:schemeClr val="bg1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ITC Officina Serif"/>
              </a:defRPr>
            </a:lvl1pPr>
            <a:lvl2pPr>
              <a:defRPr sz="1800">
                <a:solidFill>
                  <a:schemeClr val="bg1"/>
                </a:solidFill>
                <a:latin typeface="ITC Officina Serif"/>
              </a:defRPr>
            </a:lvl2pPr>
            <a:lvl3pPr>
              <a:defRPr sz="1600">
                <a:solidFill>
                  <a:schemeClr val="bg1"/>
                </a:solidFill>
                <a:latin typeface="ITC Officina Serif"/>
              </a:defRPr>
            </a:lvl3pPr>
            <a:lvl4pPr>
              <a:defRPr sz="1400">
                <a:solidFill>
                  <a:schemeClr val="bg1"/>
                </a:solidFill>
                <a:latin typeface="ITC Officina Serif"/>
              </a:defRPr>
            </a:lvl4pPr>
            <a:lvl5pPr>
              <a:defRPr sz="1400">
                <a:solidFill>
                  <a:schemeClr val="bg1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9679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ITC Officina Serif"/>
              </a:defRPr>
            </a:lvl1pPr>
            <a:lvl2pPr>
              <a:defRPr sz="1800">
                <a:solidFill>
                  <a:schemeClr val="bg1"/>
                </a:solidFill>
                <a:latin typeface="ITC Officina Serif"/>
              </a:defRPr>
            </a:lvl2pPr>
            <a:lvl3pPr>
              <a:defRPr sz="1600">
                <a:solidFill>
                  <a:schemeClr val="bg1"/>
                </a:solidFill>
                <a:latin typeface="ITC Officina Serif"/>
              </a:defRPr>
            </a:lvl3pPr>
            <a:lvl4pPr>
              <a:defRPr sz="1400">
                <a:solidFill>
                  <a:schemeClr val="bg1"/>
                </a:solidFill>
                <a:latin typeface="ITC Officina Serif"/>
              </a:defRPr>
            </a:lvl4pPr>
            <a:lvl5pPr>
              <a:defRPr sz="1400">
                <a:solidFill>
                  <a:schemeClr val="bg1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81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6934200" cy="533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1pPr>
            <a:lvl2pPr marL="4572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2pPr>
            <a:lvl3pPr marL="9144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3pPr>
            <a:lvl4pPr marL="13716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4pPr>
            <a:lvl5pPr marL="18288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84048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ITC Officina Serif"/>
              </a:defRPr>
            </a:lvl1pPr>
            <a:lvl2pPr>
              <a:defRPr sz="1800">
                <a:solidFill>
                  <a:schemeClr val="bg1"/>
                </a:solidFill>
                <a:latin typeface="ITC Officina Serif"/>
              </a:defRPr>
            </a:lvl2pPr>
            <a:lvl3pPr>
              <a:defRPr sz="1600">
                <a:solidFill>
                  <a:schemeClr val="bg1"/>
                </a:solidFill>
                <a:latin typeface="ITC Officina Serif"/>
              </a:defRPr>
            </a:lvl3pPr>
            <a:lvl4pPr>
              <a:defRPr sz="1400">
                <a:solidFill>
                  <a:schemeClr val="bg1"/>
                </a:solidFill>
                <a:latin typeface="ITC Officina Serif"/>
              </a:defRPr>
            </a:lvl4pPr>
            <a:lvl5pPr>
              <a:defRPr sz="1400">
                <a:solidFill>
                  <a:schemeClr val="bg1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ITC Officina Serif"/>
              </a:defRPr>
            </a:lvl1pPr>
            <a:lvl2pPr>
              <a:defRPr sz="1800">
                <a:solidFill>
                  <a:schemeClr val="bg1"/>
                </a:solidFill>
                <a:latin typeface="ITC Officina Serif"/>
              </a:defRPr>
            </a:lvl2pPr>
            <a:lvl3pPr>
              <a:defRPr sz="1600">
                <a:solidFill>
                  <a:schemeClr val="bg1"/>
                </a:solidFill>
                <a:latin typeface="ITC Officina Serif"/>
              </a:defRPr>
            </a:lvl3pPr>
            <a:lvl4pPr>
              <a:defRPr sz="1400">
                <a:solidFill>
                  <a:schemeClr val="bg1"/>
                </a:solidFill>
                <a:latin typeface="ITC Officina Serif"/>
              </a:defRPr>
            </a:lvl4pPr>
            <a:lvl5pPr>
              <a:defRPr sz="1400">
                <a:solidFill>
                  <a:schemeClr val="bg1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551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sci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>
              <a:defRPr sz="18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2pPr>
            <a:lvl3pPr>
              <a:defRPr sz="16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3pPr>
            <a:lvl4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4pPr>
            <a:lvl5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808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sci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6934200" cy="533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3200" b="1" i="0" baseline="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 marL="4572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2pPr>
            <a:lvl3pPr marL="9144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3pPr>
            <a:lvl4pPr marL="13716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4pPr>
            <a:lvl5pPr marL="18288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84048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037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laac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>
              <a:defRPr sz="18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2pPr>
            <a:lvl3pPr>
              <a:defRPr sz="16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3pPr>
            <a:lvl4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4pPr>
            <a:lvl5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laac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6934200" cy="533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3200" b="1" i="0" baseline="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 marL="4572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2pPr>
            <a:lvl3pPr marL="9144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3pPr>
            <a:lvl4pPr marL="13716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4pPr>
            <a:lvl5pPr marL="18288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84048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932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bsci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>
              <a:defRPr sz="18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2pPr>
            <a:lvl3pPr>
              <a:defRPr sz="16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3pPr>
            <a:lvl4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4pPr>
            <a:lvl5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134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ANGEbsci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6934200" cy="533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3200" b="1" i="0" baseline="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 marL="4572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2pPr>
            <a:lvl3pPr marL="9144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3pPr>
            <a:lvl4pPr marL="13716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4pPr>
            <a:lvl5pPr marL="18288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84048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718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laac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>
              <a:defRPr sz="18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2pPr>
            <a:lvl3pPr>
              <a:defRPr sz="16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3pPr>
            <a:lvl4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4pPr>
            <a:lvl5pPr>
              <a:defRPr sz="140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681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ANGElaac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6934200" cy="533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3200" b="1" i="0" baseline="0">
                <a:solidFill>
                  <a:schemeClr val="accent6">
                    <a:lumMod val="75000"/>
                  </a:schemeClr>
                </a:solidFill>
                <a:latin typeface="ITC Officina Serif"/>
              </a:defRPr>
            </a:lvl1pPr>
            <a:lvl2pPr marL="4572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2pPr>
            <a:lvl3pPr marL="9144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3pPr>
            <a:lvl4pPr marL="13716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4pPr>
            <a:lvl5pPr marL="1828800" indent="0">
              <a:buFontTx/>
              <a:buNone/>
              <a:defRPr sz="3200" b="1" i="0" baseline="0">
                <a:solidFill>
                  <a:schemeClr val="bg1"/>
                </a:solidFill>
                <a:latin typeface="ITC Officina Serif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84048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00600" y="2523744"/>
            <a:ext cx="3959352" cy="3724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0565C"/>
                </a:solidFill>
                <a:latin typeface="ITC Officina Serif"/>
              </a:defRPr>
            </a:lvl1pPr>
            <a:lvl2pPr>
              <a:defRPr sz="1800">
                <a:solidFill>
                  <a:srgbClr val="50565C"/>
                </a:solidFill>
                <a:latin typeface="ITC Officina Serif"/>
              </a:defRPr>
            </a:lvl2pPr>
            <a:lvl3pPr>
              <a:defRPr sz="1600">
                <a:solidFill>
                  <a:srgbClr val="50565C"/>
                </a:solidFill>
                <a:latin typeface="ITC Officina Serif"/>
              </a:defRPr>
            </a:lvl3pPr>
            <a:lvl4pPr>
              <a:defRPr sz="1400">
                <a:solidFill>
                  <a:srgbClr val="50565C"/>
                </a:solidFill>
                <a:latin typeface="ITC Officina Serif"/>
              </a:defRPr>
            </a:lvl4pPr>
            <a:lvl5pPr>
              <a:defRPr sz="1400">
                <a:solidFill>
                  <a:srgbClr val="50565C"/>
                </a:solidFill>
                <a:latin typeface="ITC Officina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172200" cy="838200"/>
          </a:xfrm>
          <a:prstGeom prst="rect">
            <a:avLst/>
          </a:prstGeom>
        </p:spPr>
        <p:txBody>
          <a:bodyPr vert="horz" lIns="91440" tIns="45720" bIns="45720" anchor="b" anchorCtr="0">
            <a:normAutofit/>
          </a:bodyPr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2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553200" cy="825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966"/>
            <a:ext cx="861060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200" b="0" i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1906260"/>
            <a:ext cx="8610600" cy="43736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891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467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467F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82F485-F34C-4C63-96D1-23684DDDD960}" type="slidenum">
              <a:rPr lang="en-US">
                <a:solidFill>
                  <a:srgbClr val="00467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4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489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6" y="1447800"/>
            <a:ext cx="8004174" cy="23071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sz="4000" b="0" cap="none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986213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36538" indent="-236538" algn="ctr">
              <a:buNone/>
              <a:defRPr lang="en-US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indent="0" algn="ctr">
              <a:spcBef>
                <a:spcPct val="20000"/>
              </a:spcBef>
              <a:buClr>
                <a:srgbClr val="C00000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69075"/>
            <a:ext cx="2209800" cy="2889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6A737B"/>
                </a:solidFill>
              </a:rPr>
              <a:t>SH-XXXX-XXXX</a:t>
            </a:r>
            <a:endParaRPr lang="en-US" dirty="0">
              <a:solidFill>
                <a:srgbClr val="6A7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84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6" y="1679575"/>
            <a:ext cx="8532813" cy="457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5000"/>
              <a:defRPr lang="en-US" altLang="en-US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§"/>
              <a:defRPr lang="en-US" altLang="en-US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§"/>
              <a:defRPr lang="en-US" alt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§"/>
              <a:defRPr lang="en-US" alt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14326" y="533400"/>
            <a:ext cx="8647113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7330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533400"/>
            <a:ext cx="8647113" cy="762000"/>
          </a:xfrm>
          <a:prstGeom prst="rect">
            <a:avLst/>
          </a:prstGeom>
        </p:spPr>
        <p:txBody>
          <a:bodyPr/>
          <a:lstStyle>
            <a:lvl1pPr>
              <a:defRPr lang="en-US" altLang="en-US" sz="3600" b="1" dirty="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34107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7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4F85131F-9448-437C-BDDB-595D938790EB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535AE51-BBD5-4031-BA1B-1B80F32DFB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74320" y="1554480"/>
            <a:ext cx="8549640" cy="4956048"/>
          </a:xfrm>
          <a:prstGeom prst="rect">
            <a:avLst/>
          </a:prstGeom>
        </p:spPr>
        <p:txBody>
          <a:bodyPr>
            <a:normAutofit/>
          </a:bodyPr>
          <a:lstStyle>
            <a:lvl1pPr marL="236538" indent="-236538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ITC Officina Serif"/>
                <a:ea typeface="+mn-ea"/>
                <a:cs typeface="+mn-cs"/>
              </a:defRPr>
            </a:lvl1pPr>
            <a:lvl2pPr marL="693738" indent="-236538" algn="l" defTabSz="914400" rtl="0" eaLnBrk="1" latinLnBrk="0" hangingPunct="1">
              <a:lnSpc>
                <a:spcPct val="85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ITC Officina Serif"/>
                <a:ea typeface="+mn-ea"/>
                <a:cs typeface="+mn-cs"/>
              </a:defRPr>
            </a:lvl2pPr>
            <a:lvl3pPr marL="1087438" indent="-173038" algn="l" defTabSz="914400" rtl="0" eaLnBrk="1" latinLnBrk="0" hangingPunct="1">
              <a:lnSpc>
                <a:spcPct val="85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ITC Officina Serif"/>
                <a:ea typeface="+mn-ea"/>
                <a:cs typeface="+mn-cs"/>
              </a:defRPr>
            </a:lvl3pPr>
            <a:lvl4pPr marL="1544638" indent="-173038" algn="l" defTabSz="914400" rtl="0" eaLnBrk="1" latinLnBrk="0" hangingPunct="1">
              <a:lnSpc>
                <a:spcPct val="85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ITC Officina Serif"/>
                <a:ea typeface="+mn-ea"/>
                <a:cs typeface="+mn-cs"/>
              </a:defRPr>
            </a:lvl4pPr>
            <a:lvl5pPr marL="2001838" indent="-173038" algn="l" defTabSz="914400" rtl="0" eaLnBrk="1" latinLnBrk="0" hangingPunct="1">
              <a:lnSpc>
                <a:spcPct val="85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ITC Officina Serif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858001" y="6636278"/>
            <a:ext cx="22725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800" dirty="0">
                <a:solidFill>
                  <a:srgbClr val="50565C"/>
                </a:solidFill>
                <a:latin typeface="ITC Officina Serif"/>
              </a:rPr>
              <a:t>SH 286002 AC JUN 2015 </a:t>
            </a:r>
            <a:endParaRPr lang="en-US" sz="800" dirty="0">
              <a:solidFill>
                <a:srgbClr val="50565C"/>
              </a:solidFill>
              <a:latin typeface="ITC Officina Serif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86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  <p:sldLayoutId id="2147483966" r:id="rId18"/>
    <p:sldLayoutId id="2147483967" r:id="rId19"/>
    <p:sldLayoutId id="21474839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2600" b="1" i="0" kern="1200" dirty="0">
          <a:solidFill>
            <a:schemeClr val="accent6">
              <a:lumMod val="75000"/>
            </a:schemeClr>
          </a:solidFill>
          <a:effectLst/>
          <a:latin typeface="ITC Officina Serif"/>
          <a:ea typeface="+mj-ea"/>
          <a:cs typeface="Arial" pitchFamily="34" charset="0"/>
        </a:defRPr>
      </a:lvl1pPr>
    </p:titleStyle>
    <p:bodyStyle>
      <a:lvl1pPr marL="236538" indent="-236538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•"/>
        <a:defRPr sz="2000" kern="1200">
          <a:solidFill>
            <a:srgbClr val="1F497D"/>
          </a:solidFill>
          <a:latin typeface="+mn-lt"/>
          <a:ea typeface="+mn-ea"/>
          <a:cs typeface="+mn-cs"/>
        </a:defRPr>
      </a:lvl1pPr>
      <a:lvl2pPr marL="693738" indent="-236538" algn="l" defTabSz="914400" rtl="0" eaLnBrk="1" latinLnBrk="0" hangingPunct="1">
        <a:lnSpc>
          <a:spcPct val="850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1F497D"/>
          </a:solidFill>
          <a:latin typeface="+mn-lt"/>
          <a:ea typeface="+mn-ea"/>
          <a:cs typeface="+mn-cs"/>
        </a:defRPr>
      </a:lvl2pPr>
      <a:lvl3pPr marL="1087438" indent="-173038" algn="l" defTabSz="914400" rtl="0" eaLnBrk="1" latinLnBrk="0" hangingPunct="1">
        <a:lnSpc>
          <a:spcPct val="85000"/>
        </a:lnSpc>
        <a:spcBef>
          <a:spcPct val="20000"/>
        </a:spcBef>
        <a:buFont typeface="Arial" pitchFamily="34" charset="0"/>
        <a:buChar char="•"/>
        <a:defRPr sz="1600" kern="1200">
          <a:solidFill>
            <a:srgbClr val="1F497D"/>
          </a:solidFill>
          <a:latin typeface="+mn-lt"/>
          <a:ea typeface="+mn-ea"/>
          <a:cs typeface="+mn-cs"/>
        </a:defRPr>
      </a:lvl3pPr>
      <a:lvl4pPr marL="1544638" indent="-173038" algn="l" defTabSz="914400" rtl="0" eaLnBrk="1" latinLnBrk="0" hangingPunct="1">
        <a:lnSpc>
          <a:spcPct val="85000"/>
        </a:lnSpc>
        <a:spcBef>
          <a:spcPct val="20000"/>
        </a:spcBef>
        <a:buFont typeface="Arial" pitchFamily="34" charset="0"/>
        <a:buChar char="–"/>
        <a:defRPr sz="1400" kern="1200">
          <a:solidFill>
            <a:srgbClr val="1F497D"/>
          </a:solidFill>
          <a:latin typeface="+mn-lt"/>
          <a:ea typeface="+mn-ea"/>
          <a:cs typeface="+mn-cs"/>
        </a:defRPr>
      </a:lvl4pPr>
      <a:lvl5pPr marL="2001838" indent="-173038" algn="l" defTabSz="914400" rtl="0" eaLnBrk="1" latinLnBrk="0" hangingPunct="1">
        <a:lnSpc>
          <a:spcPct val="85000"/>
        </a:lnSpc>
        <a:spcBef>
          <a:spcPct val="20000"/>
        </a:spcBef>
        <a:buFont typeface="Arial" pitchFamily="34" charset="0"/>
        <a:buChar char="»"/>
        <a:defRPr sz="1400" kern="1200">
          <a:solidFill>
            <a:srgbClr val="1F49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85800"/>
            <a:ext cx="9144000" cy="2595025"/>
          </a:xfrm>
        </p:spPr>
        <p:txBody>
          <a:bodyPr>
            <a:normAutofit/>
          </a:bodyPr>
          <a:lstStyle/>
          <a:p>
            <a:r>
              <a:rPr lang="en-US" dirty="0"/>
              <a:t>Electrophysiology Update - 2018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025" y="4419600"/>
            <a:ext cx="7315200" cy="1144632"/>
          </a:xfrm>
        </p:spPr>
        <p:txBody>
          <a:bodyPr>
            <a:normAutofit/>
          </a:bodyPr>
          <a:lstStyle/>
          <a:p>
            <a:r>
              <a:rPr lang="en-US" sz="2400" dirty="0" err="1"/>
              <a:t>Senthil</a:t>
            </a:r>
            <a:r>
              <a:rPr lang="en-US" sz="2400" dirty="0"/>
              <a:t> </a:t>
            </a:r>
            <a:r>
              <a:rPr lang="en-US" sz="2400" dirty="0" err="1"/>
              <a:t>Thambidorai</a:t>
            </a:r>
            <a:r>
              <a:rPr lang="en-US" sz="2400" dirty="0"/>
              <a:t> MD FHRS</a:t>
            </a:r>
          </a:p>
          <a:p>
            <a:r>
              <a:rPr lang="en-US" sz="2400" dirty="0"/>
              <a:t>Cardiac EP, SACMC</a:t>
            </a:r>
          </a:p>
        </p:txBody>
      </p:sp>
    </p:spTree>
    <p:extLst>
      <p:ext uri="{BB962C8B-B14F-4D97-AF65-F5344CB8AC3E}">
        <p14:creationId xmlns:p14="http://schemas.microsoft.com/office/powerpoint/2010/main" val="112470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14400"/>
          </a:xfrm>
        </p:spPr>
        <p:txBody>
          <a:bodyPr/>
          <a:lstStyle/>
          <a:p>
            <a:pPr algn="ctr">
              <a:defRPr/>
            </a:pPr>
            <a:r>
              <a:rPr lang="en-US" altLang="en-US" sz="3200" dirty="0">
                <a:solidFill>
                  <a:srgbClr val="FFCC66"/>
                </a:solidFill>
                <a:effectLst/>
                <a:latin typeface="Times New Roman" pitchFamily="18" charset="0"/>
              </a:rPr>
              <a:t>Catheter based Pulmonary Vein Ablation</a:t>
            </a:r>
            <a:endParaRPr lang="en-US" sz="3200" dirty="0">
              <a:effectLst/>
            </a:endParaRPr>
          </a:p>
        </p:txBody>
      </p:sp>
      <p:pic>
        <p:nvPicPr>
          <p:cNvPr id="5" name="LI O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143000"/>
            <a:ext cx="8264234" cy="5165725"/>
          </a:xfrm>
        </p:spPr>
      </p:pic>
    </p:spTree>
    <p:extLst>
      <p:ext uri="{BB962C8B-B14F-4D97-AF65-F5344CB8AC3E}">
        <p14:creationId xmlns:p14="http://schemas.microsoft.com/office/powerpoint/2010/main" val="2048818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315200" cy="1154097"/>
          </a:xfrm>
        </p:spPr>
        <p:txBody>
          <a:bodyPr/>
          <a:lstStyle/>
          <a:p>
            <a:r>
              <a:rPr lang="en-US" altLang="en-US" dirty="0"/>
              <a:t>Rhythm Control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	PILLS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altLang="en-US"/>
              <a:t>	ABLATION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1242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06383D1-A63C-420C-8858-65C2FA79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313180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14DC46B-2845-4C23-8563-2D2615CAD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2" y="1796248"/>
            <a:ext cx="8679455" cy="364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0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B55E9-CCF0-427D-87F1-8FA55232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91075"/>
            <a:ext cx="8229600" cy="175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6021B-9D74-4022-B746-9B5D9067A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796623" cy="2664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F8E27-7A49-4885-96B0-052BFB696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57" y="504928"/>
            <a:ext cx="6796623" cy="42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924800" cy="1154097"/>
          </a:xfrm>
        </p:spPr>
        <p:txBody>
          <a:bodyPr>
            <a:normAutofit fontScale="90000"/>
          </a:bodyPr>
          <a:lstStyle/>
          <a:p>
            <a:r>
              <a:rPr lang="en-US" dirty="0"/>
              <a:t>Stroke prevention without medications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73195" cy="348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67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of these drugs are not adequate for stroke reduction in AF patients with CHADSVASC&gt;2?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[1] </a:t>
            </a:r>
            <a:r>
              <a:rPr lang="en-US" dirty="0" err="1"/>
              <a:t>Clopidogrel</a:t>
            </a:r>
            <a:r>
              <a:rPr lang="en-US" dirty="0"/>
              <a:t> (Plavix)</a:t>
            </a:r>
          </a:p>
          <a:p>
            <a:endParaRPr lang="en-US" dirty="0"/>
          </a:p>
          <a:p>
            <a:r>
              <a:rPr lang="en-US" dirty="0"/>
              <a:t>[2] Warfarin (Coumadin)</a:t>
            </a:r>
          </a:p>
          <a:p>
            <a:endParaRPr lang="en-US" dirty="0"/>
          </a:p>
          <a:p>
            <a:r>
              <a:rPr lang="en-US" dirty="0"/>
              <a:t>[3] Rivaroxaban (</a:t>
            </a:r>
            <a:r>
              <a:rPr lang="en-US" dirty="0" err="1"/>
              <a:t>Xarelto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[4] Dabigatran (</a:t>
            </a:r>
            <a:r>
              <a:rPr lang="en-US" dirty="0" err="1"/>
              <a:t>Pradaxa</a:t>
            </a:r>
            <a:r>
              <a:rPr lang="en-US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[5] </a:t>
            </a:r>
            <a:r>
              <a:rPr lang="en-US" dirty="0" err="1"/>
              <a:t>Apixaban</a:t>
            </a:r>
            <a:r>
              <a:rPr lang="en-US" dirty="0"/>
              <a:t> (</a:t>
            </a:r>
            <a:r>
              <a:rPr lang="en-US" dirty="0" err="1"/>
              <a:t>Eliquis</a:t>
            </a:r>
            <a:r>
              <a:rPr lang="en-US" dirty="0"/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4BD6AD-9F79-4C6E-83E1-81615BE495E1}"/>
              </a:ext>
            </a:extLst>
          </p:cNvPr>
          <p:cNvSpPr/>
          <p:nvPr/>
        </p:nvSpPr>
        <p:spPr>
          <a:xfrm>
            <a:off x="990600" y="2670361"/>
            <a:ext cx="2819400" cy="659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Newer Anticoagulants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47834"/>
            <a:ext cx="7834230" cy="555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9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5" y="1714500"/>
            <a:ext cx="4105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924050"/>
            <a:ext cx="356173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549" y="914400"/>
            <a:ext cx="638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Assessing Stroke Risk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40F264-38E7-47D6-9A49-24A29D58ED31}"/>
              </a:ext>
            </a:extLst>
          </p:cNvPr>
          <p:cNvCxnSpPr>
            <a:cxnSpLocks/>
          </p:cNvCxnSpPr>
          <p:nvPr/>
        </p:nvCxnSpPr>
        <p:spPr>
          <a:xfrm>
            <a:off x="5105399" y="2971800"/>
            <a:ext cx="3571566" cy="0"/>
          </a:xfrm>
          <a:prstGeom prst="line">
            <a:avLst/>
          </a:prstGeom>
          <a:ln w="28575">
            <a:solidFill>
              <a:srgbClr val="D2610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47B09D-2B7A-4859-A20D-C0E8B31D6906}"/>
              </a:ext>
            </a:extLst>
          </p:cNvPr>
          <p:cNvCxnSpPr/>
          <p:nvPr/>
        </p:nvCxnSpPr>
        <p:spPr>
          <a:xfrm>
            <a:off x="8153400" y="2971800"/>
            <a:ext cx="0" cy="1295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8C8993-C8B8-45D2-ACBE-9D894C1787FB}"/>
              </a:ext>
            </a:extLst>
          </p:cNvPr>
          <p:cNvCxnSpPr/>
          <p:nvPr/>
        </p:nvCxnSpPr>
        <p:spPr>
          <a:xfrm flipV="1">
            <a:off x="7162800" y="2743200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88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/>
              <a:t>Left Atrial Appendage is the culprit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4891"/>
            <a:ext cx="6400800" cy="176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www.bostonscientific.com/content/gwc/en-US/products/laac-system/watchman-device/atrial-fibrillation-and-stroke-risk/left-atrial-appendage/_jcr_content/productHeader/productleft-par/image_0.img.Clot-Illust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95445"/>
            <a:ext cx="4724400" cy="40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781800" cy="838200"/>
          </a:xfrm>
        </p:spPr>
        <p:txBody>
          <a:bodyPr>
            <a:noAutofit/>
          </a:bodyPr>
          <a:lstStyle/>
          <a:p>
            <a:r>
              <a:rPr lang="en-US" sz="2300" dirty="0"/>
              <a:t>Connection Between Non-Valvular AF-Related Stroke and the Left Atrial Appendage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77418" y="1680744"/>
            <a:ext cx="8109382" cy="681456"/>
          </a:xfrm>
          <a:prstGeom prst="roundRect">
            <a:avLst/>
          </a:prstGeom>
          <a:solidFill>
            <a:srgbClr val="00467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3500"/>
          </a:sp3d>
        </p:spPr>
        <p:txBody>
          <a:bodyPr wrap="square" lIns="63996" tIns="31998" rIns="63996" bIns="31998"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2F2F2"/>
                </a:solidFill>
                <a:latin typeface="ITC Officina Serif"/>
              </a:rPr>
              <a:t>AF Creates Environment  for Thrombus Formation in Left Atrium</a:t>
            </a:r>
            <a:endParaRPr lang="en-US" sz="2000" b="1" baseline="30000" dirty="0">
              <a:solidFill>
                <a:srgbClr val="F2F2F2"/>
              </a:solidFill>
              <a:latin typeface="ITC Officina Serif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243935"/>
            <a:ext cx="5198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1. Stoddard et al. Am Heart J. (2003)</a:t>
            </a:r>
          </a:p>
          <a:p>
            <a:pPr eaLnBrk="1" hangingPunct="1"/>
            <a:r>
              <a:rPr lang="en-US" sz="800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2. Goldman et al. J Am </a:t>
            </a:r>
            <a:r>
              <a:rPr lang="en-US" sz="800" dirty="0" err="1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Soc</a:t>
            </a:r>
            <a:r>
              <a:rPr lang="en-US" sz="800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 </a:t>
            </a:r>
            <a:r>
              <a:rPr lang="en-US" sz="800" dirty="0" err="1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Echocardiogr</a:t>
            </a:r>
            <a:r>
              <a:rPr lang="en-US" sz="800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 (1999)</a:t>
            </a:r>
          </a:p>
          <a:p>
            <a:pPr eaLnBrk="1" hangingPunct="1"/>
            <a:r>
              <a:rPr lang="en-US" sz="800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3 Blackshear JL. Odell JA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., Annals of Thoracic </a:t>
            </a:r>
            <a:r>
              <a:rPr lang="en-US" sz="800" i="1" dirty="0" err="1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Surg</a:t>
            </a:r>
            <a:r>
              <a:rPr lang="en-US" sz="800" i="1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 (</a:t>
            </a:r>
            <a:r>
              <a:rPr lang="en-US" sz="800" dirty="0">
                <a:solidFill>
                  <a:schemeClr val="accent6">
                    <a:lumMod val="75000"/>
                  </a:schemeClr>
                </a:solidFill>
                <a:latin typeface="ITC Officina Serif"/>
                <a:cs typeface="Lucida Sans Unicode" pitchFamily="34" charset="0"/>
              </a:rPr>
              <a:t>1996)</a:t>
            </a:r>
          </a:p>
        </p:txBody>
      </p:sp>
      <p:pic>
        <p:nvPicPr>
          <p:cNvPr id="6" name="LAA Thrombus TE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2491545"/>
            <a:ext cx="4805940" cy="3604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2554558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Stasis-related LA thrombus is a predictor of TIA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1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 and ischemic stroke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2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ITC Officina Serif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In non-valvular AF, &gt;90% of stroke-causing clots that come from the left atrium are formed in the LAA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3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ITC Officina Serif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9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/>
              <a:t>Left Atrial Appendage Occlusion</a:t>
            </a:r>
          </a:p>
        </p:txBody>
      </p:sp>
      <p:pic>
        <p:nvPicPr>
          <p:cNvPr id="3" name="Watch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716" y="2228850"/>
            <a:ext cx="7378884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1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286500" cy="431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7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Studied LAAC Device.  Only One with Long-Term Clinical Data</a:t>
            </a:r>
          </a:p>
        </p:txBody>
      </p:sp>
      <p:graphicFrame>
        <p:nvGraphicFramePr>
          <p:cNvPr id="4" name="Table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371600"/>
          <a:ext cx="8565261" cy="5179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0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14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L="89918" marR="89918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PROTECT AF</a:t>
                      </a:r>
                    </a:p>
                  </a:txBody>
                  <a:tcPr marL="89918" marR="89918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bg1"/>
                          </a:solidFill>
                        </a:rPr>
                        <a:t>CAP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bg1"/>
                          </a:solidFill>
                        </a:rPr>
                        <a:t>Registry</a:t>
                      </a:r>
                    </a:p>
                  </a:txBody>
                  <a:tcPr marL="89918" marR="89918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PREVAIL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89918" marR="89918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bg1"/>
                          </a:solidFill>
                        </a:rPr>
                        <a:t>CAP2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bg1"/>
                          </a:solidFill>
                        </a:rPr>
                        <a:t>Registry</a:t>
                      </a:r>
                    </a:p>
                  </a:txBody>
                  <a:tcPr marL="89918" marR="89918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bg1"/>
                          </a:solidFill>
                        </a:rPr>
                        <a:t>Totals</a:t>
                      </a:r>
                    </a:p>
                  </a:txBody>
                  <a:tcPr marL="89918" marR="89918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Enrollment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2005-2008</a:t>
                      </a:r>
                    </a:p>
                  </a:txBody>
                  <a:tcPr marL="94681" marR="9468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2008-2010</a:t>
                      </a:r>
                    </a:p>
                  </a:txBody>
                  <a:tcPr marL="94681" marR="9468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2010-2012</a:t>
                      </a:r>
                    </a:p>
                  </a:txBody>
                  <a:tcPr marL="94681" marR="9468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2012-2014</a:t>
                      </a:r>
                    </a:p>
                  </a:txBody>
                  <a:tcPr marL="94681" marR="9468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ITC Officina Serif"/>
                      </a:endParaRP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Enrolled 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800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566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461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579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2406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Randomized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707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---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407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---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1114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3574">
                <a:tc>
                  <a:txBody>
                    <a:bodyPr/>
                    <a:lstStyle/>
                    <a:p>
                      <a:pPr marL="228600" lvl="1" indent="0"/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WATCHMAN: warfarin (2:1)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938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463 : 244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566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938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269 :138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579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1877: 382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lvl="0"/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Mean</a:t>
                      </a:r>
                      <a:r>
                        <a:rPr lang="en-US" sz="18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 Follow-up (years)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ITC Officina Serif"/>
                      </a:endParaRP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938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4.0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ITC Officina Serif"/>
                          <a:ea typeface="+mn-ea"/>
                          <a:cs typeface="+mn-cs"/>
                        </a:rPr>
                        <a:t>3.7</a:t>
                      </a:r>
                      <a:endParaRPr lang="en-US" altLang="en-US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ITC Officina Serif"/>
                      </a:endParaRP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938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2.2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ITC Officina Serif"/>
                          <a:ea typeface="+mn-ea"/>
                          <a:cs typeface="+mn-cs"/>
                        </a:rPr>
                        <a:t>0.58</a:t>
                      </a:r>
                      <a:endParaRPr lang="en-US" altLang="en-US" sz="18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ITC Officina Serif"/>
                      </a:endParaRP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N/A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lvl="0"/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Patient-years</a:t>
                      </a:r>
                    </a:p>
                  </a:txBody>
                  <a:tcPr marL="89918" marR="899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938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2717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2022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938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860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332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TC Officina Serif"/>
                        </a:rPr>
                        <a:t>5931</a:t>
                      </a:r>
                    </a:p>
                  </a:txBody>
                  <a:tcPr marL="89918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7726680" y="2590800"/>
            <a:ext cx="990601" cy="1671391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726679" y="5867400"/>
            <a:ext cx="990601" cy="68580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55584"/>
            <a:ext cx="8468518" cy="23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A73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FDA Oct 2014 Panel Sponsor Presentation.  </a:t>
            </a:r>
          </a:p>
        </p:txBody>
      </p:sp>
    </p:spTree>
    <p:extLst>
      <p:ext uri="{BB962C8B-B14F-4D97-AF65-F5344CB8AC3E}">
        <p14:creationId xmlns:p14="http://schemas.microsoft.com/office/powerpoint/2010/main" val="328045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315200" cy="11540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FIRST IN NORTH TEXAS</a:t>
            </a:r>
          </a:p>
        </p:txBody>
      </p:sp>
      <p:pic>
        <p:nvPicPr>
          <p:cNvPr id="4" name="Content Placeholder 3" descr="C:\Users\Keerthana\Desktop\Figure 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66900"/>
            <a:ext cx="86868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Keerthana\Desktop\Figure 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1" y="2667000"/>
            <a:ext cx="3124200" cy="3338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674368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45E9FB5-4559-4B4E-A031-8D82BC4A614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09600" y="526212"/>
            <a:ext cx="7772400" cy="624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4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81000"/>
            <a:ext cx="7848600" cy="1154097"/>
          </a:xfrm>
        </p:spPr>
        <p:txBody>
          <a:bodyPr>
            <a:noAutofit/>
          </a:bodyPr>
          <a:lstStyle/>
          <a:p>
            <a:r>
              <a:rPr lang="en-US" sz="3200" b="1" u="sng" dirty="0"/>
              <a:t>Leadless Pacemakers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3202490" cy="329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34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evolution of pacemaker technology">
            <a:extLst>
              <a:ext uri="{FF2B5EF4-FFF2-40B4-BE49-F238E27FC236}">
                <a16:creationId xmlns:a16="http://schemas.microsoft.com/office/drawing/2014/main" id="{546B53D3-40F3-438F-9E3B-1BE7BD10D76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981200"/>
            <a:ext cx="8274050" cy="30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688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eadless pacemakers">
            <a:extLst>
              <a:ext uri="{FF2B5EF4-FFF2-40B4-BE49-F238E27FC236}">
                <a16:creationId xmlns:a16="http://schemas.microsoft.com/office/drawing/2014/main" id="{67441B65-5DA1-49A4-A6F3-29709ABD6D0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0" y="1828800"/>
            <a:ext cx="874463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11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indications for leadless pacemaker">
            <a:extLst>
              <a:ext uri="{FF2B5EF4-FFF2-40B4-BE49-F238E27FC236}">
                <a16:creationId xmlns:a16="http://schemas.microsoft.com/office/drawing/2014/main" id="{B1D18553-CB79-4543-AF2D-DB47ACE2B3E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9" y="1143000"/>
            <a:ext cx="700308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22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1D28-2E58-49D6-A6AB-F45D7F9D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48640"/>
            <a:ext cx="7315200" cy="1154097"/>
          </a:xfrm>
        </p:spPr>
        <p:txBody>
          <a:bodyPr/>
          <a:lstStyle/>
          <a:p>
            <a:r>
              <a:rPr lang="en-US" dirty="0"/>
              <a:t>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10A20-5E94-40F3-9C65-7805F0FE5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62200"/>
            <a:ext cx="7315200" cy="3539527"/>
          </a:xfrm>
        </p:spPr>
        <p:txBody>
          <a:bodyPr/>
          <a:lstStyle/>
          <a:p>
            <a:r>
              <a:rPr lang="en-US" dirty="0"/>
              <a:t>Single Chamber pacing- Atrial Fibrillation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Patients with complicated venous access- End stage Renal Disease, previous hematoma, venous occlusion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Tachycardia- bradycardia syndrome</a:t>
            </a:r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3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adless pacemakers">
            <a:extLst>
              <a:ext uri="{FF2B5EF4-FFF2-40B4-BE49-F238E27FC236}">
                <a16:creationId xmlns:a16="http://schemas.microsoft.com/office/drawing/2014/main" id="{DAADDC76-1692-4354-9C75-81E757BA68A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65238"/>
            <a:ext cx="6620117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43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tronic+Micra+Transcatheter+Pacing+System+%28TPS%29">
            <a:hlinkClick r:id="" action="ppaction://media"/>
            <a:extLst>
              <a:ext uri="{FF2B5EF4-FFF2-40B4-BE49-F238E27FC236}">
                <a16:creationId xmlns:a16="http://schemas.microsoft.com/office/drawing/2014/main" id="{CF0C19BD-A0C2-4C3F-8863-BB70064C3535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675" y="1411288"/>
            <a:ext cx="8274050" cy="4654550"/>
          </a:xfrm>
        </p:spPr>
      </p:pic>
    </p:spTree>
    <p:extLst>
      <p:ext uri="{BB962C8B-B14F-4D97-AF65-F5344CB8AC3E}">
        <p14:creationId xmlns:p14="http://schemas.microsoft.com/office/powerpoint/2010/main" val="31386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633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1154097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362200"/>
            <a:ext cx="7315200" cy="3539527"/>
          </a:xfrm>
        </p:spPr>
        <p:txBody>
          <a:bodyPr/>
          <a:lstStyle/>
          <a:p>
            <a:r>
              <a:rPr lang="en-US" dirty="0"/>
              <a:t>RESEARCH FUNDING - Medtronic, </a:t>
            </a:r>
            <a:r>
              <a:rPr lang="en-US" dirty="0" err="1"/>
              <a:t>Biotronik</a:t>
            </a:r>
            <a:r>
              <a:rPr lang="en-US" dirty="0"/>
              <a:t>, </a:t>
            </a:r>
            <a:r>
              <a:rPr lang="en-US" dirty="0" err="1"/>
              <a:t>Biosense</a:t>
            </a:r>
            <a:r>
              <a:rPr lang="en-US" dirty="0"/>
              <a:t> Webster</a:t>
            </a:r>
          </a:p>
          <a:p>
            <a:endParaRPr lang="en-US" dirty="0"/>
          </a:p>
          <a:p>
            <a:r>
              <a:rPr lang="en-US" dirty="0"/>
              <a:t>CONSULTANT, ADVISORY BOARD OR REVIEW PANEL - Boston Scientific, St. Jude Medical, Medtronic</a:t>
            </a:r>
          </a:p>
          <a:p>
            <a:endParaRPr lang="en-US" dirty="0"/>
          </a:p>
          <a:p>
            <a:r>
              <a:rPr lang="en-US" dirty="0"/>
              <a:t>SPEAKER'S BUREAU - Pfizer, J &amp; J, </a:t>
            </a:r>
            <a:r>
              <a:rPr lang="en-US" dirty="0" err="1"/>
              <a:t>Biotronik</a:t>
            </a:r>
            <a:r>
              <a:rPr lang="en-US" dirty="0"/>
              <a:t>, </a:t>
            </a:r>
            <a:r>
              <a:rPr lang="en-US" dirty="0" err="1"/>
              <a:t>Zoll</a:t>
            </a:r>
            <a:r>
              <a:rPr lang="en-US" dirty="0"/>
              <a:t> Medical, Medtronic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45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trieval of Leadless Pacemakers">
            <a:extLst>
              <a:ext uri="{FF2B5EF4-FFF2-40B4-BE49-F238E27FC236}">
                <a16:creationId xmlns:a16="http://schemas.microsoft.com/office/drawing/2014/main" id="{9605A8D6-29BF-4C29-94C1-E78D6EAEB90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41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ostonscientific.com/s-icd/assets/images/custom/gfx/sicd_4_implPr_x-ray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8872"/>
            <a:ext cx="3733800" cy="3089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94464" y="1529244"/>
            <a:ext cx="316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“New” Subcutaneous AICD</a:t>
            </a:r>
          </a:p>
        </p:txBody>
      </p:sp>
      <p:pic>
        <p:nvPicPr>
          <p:cNvPr id="13" name="Picture 2" descr="http://upload.wikimedia.org/wikipedia/commons/1/1b/Implantable_cardioverter_defibrillator_chest_X-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9244"/>
            <a:ext cx="3581400" cy="2993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04784" y="1558872"/>
            <a:ext cx="3754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“Traditional” </a:t>
            </a:r>
            <a:r>
              <a:rPr lang="en-US" b="1" dirty="0" err="1"/>
              <a:t>Transvenous</a:t>
            </a:r>
            <a:r>
              <a:rPr lang="en-US" b="1" dirty="0"/>
              <a:t>  AICD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4674781"/>
            <a:ext cx="906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Reduces risk of lung injury and heart injury during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hardware inside the heart-  No risk of infection spreading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Reduced radiation exposure to patient during procedure (0-1 </a:t>
            </a:r>
            <a:r>
              <a:rPr lang="en-US" sz="1600" dirty="0" err="1"/>
              <a:t>Xray</a:t>
            </a:r>
            <a:r>
              <a:rPr lang="en-US" sz="1600" dirty="0"/>
              <a:t> equivalents in the new procedure </a:t>
            </a:r>
            <a:r>
              <a:rPr lang="en-US" sz="1600" dirty="0" err="1"/>
              <a:t>vs</a:t>
            </a:r>
            <a:r>
              <a:rPr lang="en-US" sz="1600" dirty="0"/>
              <a:t> 5-15 </a:t>
            </a:r>
            <a:r>
              <a:rPr lang="en-US" sz="1600" dirty="0" err="1"/>
              <a:t>Xray</a:t>
            </a:r>
            <a:r>
              <a:rPr lang="en-US" sz="1600" dirty="0"/>
              <a:t> equivalents in the traditional method)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AF18A-F798-4690-AB60-1C758316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200025"/>
            <a:ext cx="7315200" cy="1154113"/>
          </a:xfrm>
        </p:spPr>
        <p:txBody>
          <a:bodyPr/>
          <a:lstStyle/>
          <a:p>
            <a:r>
              <a:rPr lang="en-US" dirty="0"/>
              <a:t>Subcutaneous Defibrillators</a:t>
            </a:r>
          </a:p>
        </p:txBody>
      </p:sp>
    </p:spTree>
    <p:extLst>
      <p:ext uri="{BB962C8B-B14F-4D97-AF65-F5344CB8AC3E}">
        <p14:creationId xmlns:p14="http://schemas.microsoft.com/office/powerpoint/2010/main" val="324061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52B8-1349-492A-BFD0-6FE1F499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1BBB66-4349-4460-B59B-211241CE73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4" descr="https://s-media-cache-ak0.pinimg.com/736x/a2/13/4e/a2134ee604bed375a20f63b69b5fc625.jpg">
            <a:extLst>
              <a:ext uri="{FF2B5EF4-FFF2-40B4-BE49-F238E27FC236}">
                <a16:creationId xmlns:a16="http://schemas.microsoft.com/office/drawing/2014/main" id="{AD9C315C-C35E-4EAD-895A-D6BF92CD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48272"/>
            <a:ext cx="5862457" cy="556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F0A28-D6C1-48F0-88CB-D49C3CBAFFB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D6653-BC98-4A9C-B322-16CE8A2E4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39" y="925118"/>
            <a:ext cx="7611641" cy="58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indications subcutaneous defibrillators">
            <a:extLst>
              <a:ext uri="{FF2B5EF4-FFF2-40B4-BE49-F238E27FC236}">
                <a16:creationId xmlns:a16="http://schemas.microsoft.com/office/drawing/2014/main" id="{D936DCF8-0AD1-46E9-8343-96065CDF5C0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1562"/>
            <a:ext cx="6711554" cy="507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41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t me take a selfie o f ekg">
            <a:extLst>
              <a:ext uri="{FF2B5EF4-FFF2-40B4-BE49-F238E27FC236}">
                <a16:creationId xmlns:a16="http://schemas.microsoft.com/office/drawing/2014/main" id="{D708158C-4835-46D0-8E48-FBF9D602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75" y="1524000"/>
            <a:ext cx="6248400" cy="498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43460A-4121-4EDB-BC1F-B609524938A6}"/>
              </a:ext>
            </a:extLst>
          </p:cNvPr>
          <p:cNvSpPr/>
          <p:nvPr/>
        </p:nvSpPr>
        <p:spPr>
          <a:xfrm>
            <a:off x="288275" y="5181600"/>
            <a:ext cx="8839200" cy="14465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…….BUT FIRST LEMME TAKE A  </a:t>
            </a:r>
            <a:r>
              <a:rPr lang="en-US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#SELFIE</a:t>
            </a:r>
            <a:endParaRPr lang="en-US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A051C-2FF2-4826-B9BB-C28D2832C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9554"/>
            <a:ext cx="7315200" cy="1154097"/>
          </a:xfrm>
        </p:spPr>
        <p:txBody>
          <a:bodyPr/>
          <a:lstStyle/>
          <a:p>
            <a:r>
              <a:rPr lang="en-US" dirty="0"/>
              <a:t>Smartphone Diagnostics</a:t>
            </a:r>
          </a:p>
        </p:txBody>
      </p:sp>
    </p:spTree>
    <p:extLst>
      <p:ext uri="{BB962C8B-B14F-4D97-AF65-F5344CB8AC3E}">
        <p14:creationId xmlns:p14="http://schemas.microsoft.com/office/powerpoint/2010/main" val="20152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Smartphone EKG diagnosis">
            <a:extLst>
              <a:ext uri="{FF2B5EF4-FFF2-40B4-BE49-F238E27FC236}">
                <a16:creationId xmlns:a16="http://schemas.microsoft.com/office/drawing/2014/main" id="{9526D4B9-1FCF-4A29-AEF2-E749E5CE4370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39" y="3076835"/>
            <a:ext cx="3567112" cy="23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ge result for Iphone EKG jokes">
            <a:extLst>
              <a:ext uri="{FF2B5EF4-FFF2-40B4-BE49-F238E27FC236}">
                <a16:creationId xmlns:a16="http://schemas.microsoft.com/office/drawing/2014/main" id="{4030795C-1F9A-4AE4-BA87-97D2EE9FC151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4082F-E959-4340-A812-EE88AB18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5014"/>
            <a:ext cx="5482692" cy="237958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5D375A-D0EB-419E-9371-499D56AEA32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Image result for Smartphone EKG diagnosis">
            <a:extLst>
              <a:ext uri="{FF2B5EF4-FFF2-40B4-BE49-F238E27FC236}">
                <a16:creationId xmlns:a16="http://schemas.microsoft.com/office/drawing/2014/main" id="{0385598B-7671-4CAB-B96F-DA045DD30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6" y="1966945"/>
            <a:ext cx="4283136" cy="42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F2A19-D599-4BE3-BB9B-61E15B4A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57400"/>
            <a:ext cx="7848600" cy="3100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C0251-6D15-4268-8936-3C9EA0457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73" y="1700530"/>
            <a:ext cx="8001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BF72B-B81B-4D24-8078-15FD2A6C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8" y="1447800"/>
            <a:ext cx="8086381" cy="4947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0606B-44A8-4EFE-A6BB-AF2A22F35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65" y="1371600"/>
            <a:ext cx="8772181" cy="4947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86D1C2-CA61-4CA7-BBA5-394411E8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4" y="1386289"/>
            <a:ext cx="8915400" cy="4985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8587A-2779-43D5-9B23-833EF89A5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66" y="1828800"/>
            <a:ext cx="8981959" cy="37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3FBC8-E983-4679-9403-6461185D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" y="1059798"/>
            <a:ext cx="8243888" cy="4738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1CDA1-6B26-49DC-95A2-EB3D92F06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661"/>
            <a:ext cx="9144000" cy="3142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E33BD-E56C-4DCC-954F-4436D76AD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1" y="142969"/>
            <a:ext cx="9065538" cy="65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1154097"/>
          </a:xfrm>
        </p:spPr>
        <p:txBody>
          <a:bodyPr>
            <a:normAutofit/>
          </a:bodyPr>
          <a:lstStyle/>
          <a:p>
            <a:r>
              <a:rPr lang="en-US" sz="4800" b="1" dirty="0"/>
              <a:t>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2543060"/>
            <a:ext cx="4876800" cy="353952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[1] Ablation is more effective and safer with newer technology and tools and is becoming more first line especially in patients with CHF</a:t>
            </a:r>
          </a:p>
          <a:p>
            <a:endParaRPr lang="en-US" dirty="0"/>
          </a:p>
          <a:p>
            <a:r>
              <a:rPr lang="en-US" dirty="0"/>
              <a:t>[2] Newer options with percutaneous devices as an alternative to Blood thinners</a:t>
            </a:r>
          </a:p>
          <a:p>
            <a:endParaRPr lang="en-US" dirty="0"/>
          </a:p>
          <a:p>
            <a:r>
              <a:rPr lang="en-US" dirty="0"/>
              <a:t>[3] Newer options for pacing and defibrillators</a:t>
            </a:r>
          </a:p>
          <a:p>
            <a:endParaRPr lang="en-US" dirty="0"/>
          </a:p>
          <a:p>
            <a:r>
              <a:rPr lang="en-US" dirty="0"/>
              <a:t>[4] New Smartphone diagnostics may help with AF diagnosis in ‘at risk’ populations- &gt;65 years of age with </a:t>
            </a:r>
            <a:r>
              <a:rPr lang="en-US" dirty="0" err="1"/>
              <a:t>CHADSVASc</a:t>
            </a:r>
            <a:r>
              <a:rPr lang="en-US" dirty="0"/>
              <a:t>&gt;2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14600"/>
            <a:ext cx="2568111" cy="250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6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6549-89B5-4401-88CD-70F401A4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0"/>
            <a:ext cx="7315200" cy="115409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7597E-432C-41A0-BB2B-C33BA3633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Atrial Fibrillation ablation</a:t>
            </a:r>
          </a:p>
          <a:p>
            <a:endParaRPr lang="en-US" dirty="0"/>
          </a:p>
          <a:p>
            <a:r>
              <a:rPr lang="en-US" dirty="0"/>
              <a:t>- Non- blood thinner options for Stroke</a:t>
            </a:r>
          </a:p>
          <a:p>
            <a:endParaRPr lang="en-US" dirty="0"/>
          </a:p>
          <a:p>
            <a:r>
              <a:rPr lang="en-US" dirty="0"/>
              <a:t>- Leadless pacemakers &amp; Subcutaneous Defibrillators</a:t>
            </a:r>
          </a:p>
          <a:p>
            <a:endParaRPr lang="en-US" dirty="0"/>
          </a:p>
          <a:p>
            <a:r>
              <a:rPr lang="en-US" dirty="0"/>
              <a:t>- Smartphone Diagnostics</a:t>
            </a:r>
          </a:p>
        </p:txBody>
      </p:sp>
    </p:spTree>
    <p:extLst>
      <p:ext uri="{BB962C8B-B14F-4D97-AF65-F5344CB8AC3E}">
        <p14:creationId xmlns:p14="http://schemas.microsoft.com/office/powerpoint/2010/main" val="147112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3D1CB-290E-4625-B316-F102C493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4343400" cy="4684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FA8BA-5E17-47EF-AC0B-835A2A4FA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711287"/>
            <a:ext cx="3316047" cy="41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315200" cy="1154097"/>
          </a:xfrm>
        </p:spPr>
        <p:txBody>
          <a:bodyPr>
            <a:normAutofit/>
          </a:bodyPr>
          <a:lstStyle/>
          <a:p>
            <a:r>
              <a:rPr lang="en-US" dirty="0"/>
              <a:t>Who may need an ablation?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9800"/>
            <a:ext cx="7315200" cy="3276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1600" dirty="0"/>
              <a:t>Heart Rhythm Disorders:</a:t>
            </a:r>
          </a:p>
          <a:p>
            <a:pPr marL="45720" indent="0">
              <a:buNone/>
            </a:pPr>
            <a:endParaRPr lang="en-US" sz="1600" dirty="0"/>
          </a:p>
          <a:p>
            <a:r>
              <a:rPr lang="en-US" sz="1600" dirty="0"/>
              <a:t>Atrial Fibrillation</a:t>
            </a:r>
          </a:p>
          <a:p>
            <a:r>
              <a:rPr lang="en-US" sz="1600" dirty="0"/>
              <a:t>Atrial Flutter</a:t>
            </a:r>
          </a:p>
          <a:p>
            <a:r>
              <a:rPr lang="en-US" sz="1600" dirty="0"/>
              <a:t>SVT- Supraventricular Tachycardia</a:t>
            </a:r>
          </a:p>
          <a:p>
            <a:r>
              <a:rPr lang="en-US" sz="1600" dirty="0"/>
              <a:t>VT – Ventricular Tachycardia</a:t>
            </a:r>
          </a:p>
          <a:p>
            <a:r>
              <a:rPr lang="en-US" sz="1600" dirty="0"/>
              <a:t>PVC – Premature Ventricular Contractions</a:t>
            </a:r>
          </a:p>
          <a:p>
            <a:endParaRPr lang="en-US" sz="1600" dirty="0"/>
          </a:p>
          <a:p>
            <a:r>
              <a:rPr lang="en-US" sz="1600" dirty="0"/>
              <a:t>These are traditionally treated with medications. If medications fail then we proceed to an ablation procedure.</a:t>
            </a:r>
          </a:p>
          <a:p>
            <a:endParaRPr lang="en-US" sz="1600" dirty="0"/>
          </a:p>
          <a:p>
            <a:r>
              <a:rPr lang="en-US" sz="1600" dirty="0"/>
              <a:t>Some heart rhythm disorders are treated with ablation directly with high success rates.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5558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467600" cy="115409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most common arrhythmia seen in clinical practice?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[1] Atrial Fibrillation</a:t>
            </a:r>
          </a:p>
          <a:p>
            <a:endParaRPr lang="en-US" dirty="0"/>
          </a:p>
          <a:p>
            <a:r>
              <a:rPr lang="en-US" dirty="0"/>
              <a:t>[2] Atrial Flutter</a:t>
            </a:r>
          </a:p>
          <a:p>
            <a:endParaRPr lang="en-US" dirty="0"/>
          </a:p>
          <a:p>
            <a:r>
              <a:rPr lang="en-US" dirty="0"/>
              <a:t>[3] Ventricular Tachycardia</a:t>
            </a:r>
          </a:p>
          <a:p>
            <a:endParaRPr lang="en-US" dirty="0"/>
          </a:p>
          <a:p>
            <a:r>
              <a:rPr lang="en-US" dirty="0"/>
              <a:t>[4] SVT</a:t>
            </a:r>
          </a:p>
          <a:p>
            <a:endParaRPr lang="en-US" dirty="0"/>
          </a:p>
          <a:p>
            <a:r>
              <a:rPr lang="en-US" dirty="0"/>
              <a:t>[5] PVC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2DA77D-DF90-43DB-A3C4-AA3142F01319}"/>
              </a:ext>
            </a:extLst>
          </p:cNvPr>
          <p:cNvSpPr/>
          <p:nvPr/>
        </p:nvSpPr>
        <p:spPr>
          <a:xfrm>
            <a:off x="939188" y="2719348"/>
            <a:ext cx="2819400" cy="659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6073018" cy="573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8135D1-34B4-402E-B679-514564B72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516" y="1136150"/>
            <a:ext cx="6394968" cy="51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Cardiac structure is the most common culprit in Atrial Fibrillation initiation?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[1] Left Ventricle</a:t>
            </a:r>
          </a:p>
          <a:p>
            <a:endParaRPr lang="en-US" dirty="0"/>
          </a:p>
          <a:p>
            <a:r>
              <a:rPr lang="en-US" dirty="0"/>
              <a:t>[2] Right atrium</a:t>
            </a:r>
          </a:p>
          <a:p>
            <a:endParaRPr lang="en-US" dirty="0"/>
          </a:p>
          <a:p>
            <a:r>
              <a:rPr lang="en-US" dirty="0"/>
              <a:t>[3] Mitral valve</a:t>
            </a:r>
          </a:p>
          <a:p>
            <a:endParaRPr lang="en-US" dirty="0"/>
          </a:p>
          <a:p>
            <a:r>
              <a:rPr lang="en-US" dirty="0"/>
              <a:t>[4] Pulmonary Veins</a:t>
            </a:r>
          </a:p>
          <a:p>
            <a:endParaRPr lang="en-US" dirty="0"/>
          </a:p>
          <a:p>
            <a:r>
              <a:rPr lang="en-US" dirty="0"/>
              <a:t>[5] Aorta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D92218-C210-48CF-B446-F4F5DB9D1499}"/>
              </a:ext>
            </a:extLst>
          </p:cNvPr>
          <p:cNvSpPr/>
          <p:nvPr/>
        </p:nvSpPr>
        <p:spPr>
          <a:xfrm>
            <a:off x="914400" y="4800600"/>
            <a:ext cx="2819400" cy="659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4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D0E088-C885-454A-80B6-B5CFA414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667" y="1546627"/>
            <a:ext cx="6008368" cy="3939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E6DCEF-34B7-4020-A3E6-013786BDC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44" y="1466065"/>
            <a:ext cx="5881056" cy="410089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92A5C65-C0B4-438F-95DD-18F4B10B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" y="1066800"/>
            <a:ext cx="3053809" cy="282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43FA256-E91B-4F5E-A5A3-4E6C6F68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" y="4114800"/>
            <a:ext cx="3037087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4CEDF-3519-4A0F-A0AE-8D06E2829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6" y="532999"/>
            <a:ext cx="9085119" cy="59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stonScientificDarkTemplate_no tag_10-2-12">
  <a:themeElements>
    <a:clrScheme name="BostonScientific">
      <a:dk1>
        <a:srgbClr val="00467F"/>
      </a:dk1>
      <a:lt1>
        <a:sysClr val="window" lastClr="FFFFFF"/>
      </a:lt1>
      <a:dk2>
        <a:srgbClr val="00467F"/>
      </a:dk2>
      <a:lt2>
        <a:srgbClr val="FFFFFF"/>
      </a:lt2>
      <a:accent1>
        <a:srgbClr val="00467F"/>
      </a:accent1>
      <a:accent2>
        <a:srgbClr val="008ECD"/>
      </a:accent2>
      <a:accent3>
        <a:srgbClr val="317023"/>
      </a:accent3>
      <a:accent4>
        <a:srgbClr val="76B900"/>
      </a:accent4>
      <a:accent5>
        <a:srgbClr val="793249"/>
      </a:accent5>
      <a:accent6>
        <a:srgbClr val="6A737B"/>
      </a:accent6>
      <a:hlink>
        <a:srgbClr val="008ECD"/>
      </a:hlink>
      <a:folHlink>
        <a:srgbClr val="31702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1332</TotalTime>
  <Words>630</Words>
  <Application>Microsoft Office PowerPoint</Application>
  <PresentationFormat>On-screen Show (4:3)</PresentationFormat>
  <Paragraphs>150</Paragraphs>
  <Slides>40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Calibri</vt:lpstr>
      <vt:lpstr>ITC Officina Serif</vt:lpstr>
      <vt:lpstr>Lucida Sans Unicode</vt:lpstr>
      <vt:lpstr>Times New Roman</vt:lpstr>
      <vt:lpstr>Wingdings</vt:lpstr>
      <vt:lpstr>Perspective</vt:lpstr>
      <vt:lpstr>BostonScientificDarkTemplate_no tag_10-2-12</vt:lpstr>
      <vt:lpstr>Electrophysiology Update - 2018</vt:lpstr>
      <vt:lpstr>PowerPoint Presentation</vt:lpstr>
      <vt:lpstr>Disclosures</vt:lpstr>
      <vt:lpstr>Agenda</vt:lpstr>
      <vt:lpstr>Who may need an ablation?</vt:lpstr>
      <vt:lpstr>What is the most common arrhythmia seen in clinical practice?</vt:lpstr>
      <vt:lpstr>PowerPoint Presentation</vt:lpstr>
      <vt:lpstr>Which Cardiac structure is the most common culprit in Atrial Fibrillation initiation?</vt:lpstr>
      <vt:lpstr>PowerPoint Presentation</vt:lpstr>
      <vt:lpstr>Catheter based Pulmonary Vein Ablation</vt:lpstr>
      <vt:lpstr>Rhythm Control Strategies</vt:lpstr>
      <vt:lpstr>PowerPoint Presentation</vt:lpstr>
      <vt:lpstr>Stroke prevention without medications</vt:lpstr>
      <vt:lpstr>Which of these drugs are not adequate for stroke reduction in AF patients with CHADSVASC&gt;2?</vt:lpstr>
      <vt:lpstr> Newer Anticoagulants</vt:lpstr>
      <vt:lpstr>PowerPoint Presentation</vt:lpstr>
      <vt:lpstr>Left Atrial Appendage is the culprit</vt:lpstr>
      <vt:lpstr>Connection Between Non-Valvular AF-Related Stroke and the Left Atrial Appendage</vt:lpstr>
      <vt:lpstr>Left Atrial Appendage Occlusion</vt:lpstr>
      <vt:lpstr>Most Studied LAAC Device.  Only One with Long-Term Clinical Data</vt:lpstr>
      <vt:lpstr>FIRST IN NORTH TEXAS</vt:lpstr>
      <vt:lpstr>PowerPoint Presentation</vt:lpstr>
      <vt:lpstr>Leadless Pacemakers</vt:lpstr>
      <vt:lpstr>PowerPoint Presentation</vt:lpstr>
      <vt:lpstr>PowerPoint Presentation</vt:lpstr>
      <vt:lpstr>PowerPoint Presentation</vt:lpstr>
      <vt:lpstr>Indications</vt:lpstr>
      <vt:lpstr>PowerPoint Presentation</vt:lpstr>
      <vt:lpstr>PowerPoint Presentation</vt:lpstr>
      <vt:lpstr>PowerPoint Presentation</vt:lpstr>
      <vt:lpstr>Subcutaneous Defibrillators</vt:lpstr>
      <vt:lpstr>PowerPoint Presentation</vt:lpstr>
      <vt:lpstr>PowerPoint Presentation</vt:lpstr>
      <vt:lpstr>Smartphone Diagnostics</vt:lpstr>
      <vt:lpstr>PowerPoint Presentation</vt:lpstr>
      <vt:lpstr>PowerPoint Presentation</vt:lpstr>
      <vt:lpstr>PowerPoint Presentation</vt:lpstr>
      <vt:lpstr>PowerPoint Presentation</vt:lpstr>
      <vt:lpstr>Take Home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Advances in Electrophysiology</dc:title>
  <dc:creator>Thambidorai, Senthil</dc:creator>
  <cp:lastModifiedBy>Senthil</cp:lastModifiedBy>
  <cp:revision>171</cp:revision>
  <dcterms:created xsi:type="dcterms:W3CDTF">2014-02-20T21:44:45Z</dcterms:created>
  <dcterms:modified xsi:type="dcterms:W3CDTF">2018-02-03T17:37:22Z</dcterms:modified>
</cp:coreProperties>
</file>