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69" r:id="rId16"/>
    <p:sldId id="270" r:id="rId17"/>
    <p:sldId id="271" r:id="rId18"/>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152" autoAdjust="0"/>
  </p:normalViewPr>
  <p:slideViewPr>
    <p:cSldViewPr>
      <p:cViewPr varScale="1">
        <p:scale>
          <a:sx n="62" d="100"/>
          <a:sy n="62" d="100"/>
        </p:scale>
        <p:origin x="780" y="60"/>
      </p:cViewPr>
      <p:guideLst>
        <p:guide orient="horz" pos="2160"/>
        <p:guide pos="2880"/>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6EECDA-9C92-4B44-8BF5-B00AE21FBCEE}" type="datetimeFigureOut">
              <a:rPr lang="en-US" smtClean="0"/>
              <a:t>7/29/2016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EF244F-3D6A-4216-91AF-9FA266917642}" type="slidenum">
              <a:rPr lang="en-US" smtClean="0"/>
              <a:t>‹#›</a:t>
            </a:fld>
            <a:endParaRPr lang="en-US"/>
          </a:p>
        </p:txBody>
      </p:sp>
    </p:spTree>
    <p:extLst>
      <p:ext uri="{BB962C8B-B14F-4D97-AF65-F5344CB8AC3E}">
        <p14:creationId xmlns:p14="http://schemas.microsoft.com/office/powerpoint/2010/main" val="1316624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NIHSS evidence based standard for</a:t>
            </a:r>
            <a:r>
              <a:rPr lang="en-US" baseline="0" dirty="0" smtClean="0"/>
              <a:t> detecting changes, determining severity, and measuring neurological functioning overtime.  Stroke score is correlated with infarct volume.  A high score is associated large infarct volume.  Can be helpful in predicting hospital discharge status.  5 or less more often are discharged home. 7-13 inpatient rehab/skilled nursing.  14 or higher generally require long term acute care facility or nursing home .  A change in the score of NIHSS of 2-4 points can indicate a clinically relevant change in neurological status. </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2</a:t>
            </a:fld>
            <a:endParaRPr lang="en-US"/>
          </a:p>
        </p:txBody>
      </p:sp>
    </p:spTree>
    <p:extLst>
      <p:ext uri="{BB962C8B-B14F-4D97-AF65-F5344CB8AC3E}">
        <p14:creationId xmlns:p14="http://schemas.microsoft.com/office/powerpoint/2010/main" val="1630272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item is to find evidence of unilateral cerebellar lesion.  Test with eyes open. If there is visual neglect, testing should be done in the intact visual fields.  Finger to nose and heel to shin test should be performed on both sides.  Only score ataxia if it is present out of proportion to weakness.  Ataxia is absent in a patient who cannot understand or is paralyzed.  You should only score untestable in the case of amputation or joint fusion. If the patient is blind, have them touch their nose from extended arm position.</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11</a:t>
            </a:fld>
            <a:endParaRPr lang="en-US"/>
          </a:p>
        </p:txBody>
      </p:sp>
    </p:spTree>
    <p:extLst>
      <p:ext uri="{BB962C8B-B14F-4D97-AF65-F5344CB8AC3E}">
        <p14:creationId xmlns:p14="http://schemas.microsoft.com/office/powerpoint/2010/main" val="17115456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Sensation or grimace to pinprick when tested, or</a:t>
            </a:r>
            <a:r>
              <a:rPr lang="en-US" baseline="0" dirty="0" smtClean="0"/>
              <a:t> withdraw from noxious stimuli in the obtunded or aphasic patient.  Only sensory loss attributed to a stroke is tested as abnormal.  You should test as many body areas as needed (arms, legs, trunk, face) to accurately check for </a:t>
            </a:r>
            <a:r>
              <a:rPr lang="en-US" baseline="0" dirty="0" err="1" smtClean="0"/>
              <a:t>hemisensory</a:t>
            </a:r>
            <a:r>
              <a:rPr lang="en-US" baseline="0" dirty="0" smtClean="0"/>
              <a:t> loss.  A score of 2 should only be given when a severe or total loss of sensation can be clearly demonstrated.  Therefore </a:t>
            </a:r>
            <a:r>
              <a:rPr lang="en-US" baseline="0" dirty="0" err="1" smtClean="0"/>
              <a:t>stuporous</a:t>
            </a:r>
            <a:r>
              <a:rPr lang="en-US" baseline="0" dirty="0" smtClean="0"/>
              <a:t> and aphasic patients will more likely score a 1 or 0.  A patient with  a brainstem stroke who has bilateral loss of sensation is scored a 2.  Comatose patients are automatically given a 2.  </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12</a:t>
            </a:fld>
            <a:endParaRPr lang="en-US"/>
          </a:p>
        </p:txBody>
      </p:sp>
    </p:spTree>
    <p:extLst>
      <p:ext uri="{BB962C8B-B14F-4D97-AF65-F5344CB8AC3E}">
        <p14:creationId xmlns:p14="http://schemas.microsoft.com/office/powerpoint/2010/main" val="3512489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 get a great bit of information about</a:t>
            </a:r>
            <a:r>
              <a:rPr lang="en-US" baseline="0" dirty="0" smtClean="0"/>
              <a:t> comprehension during all the previous sections of the examination.  For this scale the patient is asked to describe what is happening in the picture, name the items on the attached naming sheet and to read from the list of sentences.  Comprehension is judged from their responses here, as well as to all the command given in the preceding items.  Intubated patients should be asked to write or point to items.  If visual loss </a:t>
            </a:r>
            <a:r>
              <a:rPr lang="en-US" baseline="0" dirty="0" err="1" smtClean="0"/>
              <a:t>interfers</a:t>
            </a:r>
            <a:r>
              <a:rPr lang="en-US" baseline="0" dirty="0" smtClean="0"/>
              <a:t> with this part of the test, ask patient to identify objects placed in their hand, repeat, and produce speech.  Comatose patients while automatically score a 3.  </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13</a:t>
            </a:fld>
            <a:endParaRPr lang="en-US"/>
          </a:p>
        </p:txBody>
      </p:sp>
    </p:spTree>
    <p:extLst>
      <p:ext uri="{BB962C8B-B14F-4D97-AF65-F5344CB8AC3E}">
        <p14:creationId xmlns:p14="http://schemas.microsoft.com/office/powerpoint/2010/main" val="26552478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14</a:t>
            </a:fld>
            <a:endParaRPr lang="en-US"/>
          </a:p>
        </p:txBody>
      </p:sp>
    </p:spTree>
    <p:extLst>
      <p:ext uri="{BB962C8B-B14F-4D97-AF65-F5344CB8AC3E}">
        <p14:creationId xmlns:p14="http://schemas.microsoft.com/office/powerpoint/2010/main" val="1461889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 patient is thought to be normal, an adequate sample of speech</a:t>
            </a:r>
            <a:r>
              <a:rPr lang="en-US" baseline="0" dirty="0" smtClean="0"/>
              <a:t> is obtained by asking patient to read or repeat words from the attached list .  If patient has severe aphasia,  you can test of the clarity of the spontaneous speech.  Only score untestable if the patient is intubated or has other physical barriers to producing speech.  Also do not tell the patient that you are testing them for slurring of their speech.  </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15</a:t>
            </a:fld>
            <a:endParaRPr lang="en-US"/>
          </a:p>
        </p:txBody>
      </p:sp>
    </p:spTree>
    <p:extLst>
      <p:ext uri="{BB962C8B-B14F-4D97-AF65-F5344CB8AC3E}">
        <p14:creationId xmlns:p14="http://schemas.microsoft.com/office/powerpoint/2010/main" val="739257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a:t>
            </a:r>
            <a:r>
              <a:rPr lang="en-US" baseline="0" dirty="0" smtClean="0"/>
              <a:t>s is another item to where sufficient information can be obtained during the prior testing.  If the patient has severe visual loss preventing double visual simultaneous stimulation , and the cutaneous stimuli are normal, then the score is normal.  If the patient is aphasic but does appear to attend to both sides, the score is normal.  The presence of visual spatial neglect or denial of disability can also be taken as evidence of abnormality.  </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16</a:t>
            </a:fld>
            <a:endParaRPr lang="en-US"/>
          </a:p>
        </p:txBody>
      </p:sp>
    </p:spTree>
    <p:extLst>
      <p:ext uri="{BB962C8B-B14F-4D97-AF65-F5344CB8AC3E}">
        <p14:creationId xmlns:p14="http://schemas.microsoft.com/office/powerpoint/2010/main" val="2837960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Must choose a response even if the  full evaluation</a:t>
            </a:r>
            <a:r>
              <a:rPr lang="en-US" baseline="0" dirty="0" smtClean="0"/>
              <a:t> is prevented by obstacles such as an ET tube, language barrier, </a:t>
            </a:r>
            <a:r>
              <a:rPr lang="en-US" baseline="0" dirty="0" err="1" smtClean="0"/>
              <a:t>orotracheal</a:t>
            </a:r>
            <a:r>
              <a:rPr lang="en-US" baseline="0" dirty="0" smtClean="0"/>
              <a:t> trauma or bandages.  You should only choose a 3 if a patient makes no movement ( other than reflexive posturing) in response to noxious stimulation.</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3</a:t>
            </a:fld>
            <a:endParaRPr lang="en-US"/>
          </a:p>
        </p:txBody>
      </p:sp>
    </p:spTree>
    <p:extLst>
      <p:ext uri="{BB962C8B-B14F-4D97-AF65-F5344CB8AC3E}">
        <p14:creationId xmlns:p14="http://schemas.microsoft.com/office/powerpoint/2010/main" val="2053831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the patient the month and his/her age.  The answer</a:t>
            </a:r>
            <a:r>
              <a:rPr lang="en-US" baseline="0" dirty="0" smtClean="0"/>
              <a:t> must be correct and they can not be given credit for being close.  Aphasic and </a:t>
            </a:r>
            <a:r>
              <a:rPr lang="en-US" baseline="0" dirty="0" err="1" smtClean="0"/>
              <a:t>stuporous</a:t>
            </a:r>
            <a:r>
              <a:rPr lang="en-US" baseline="0" dirty="0" smtClean="0"/>
              <a:t> patient who do not comprehend the question will be given a score of 2. If patients are unable to speak for any other reason than being aphasic such as ET tube, </a:t>
            </a:r>
            <a:r>
              <a:rPr lang="en-US" baseline="0" dirty="0" err="1" smtClean="0"/>
              <a:t>orotracheal</a:t>
            </a:r>
            <a:r>
              <a:rPr lang="en-US" baseline="0" dirty="0" smtClean="0"/>
              <a:t> trauma, severe dysarthria from any cause, language barrier are given a 1. It is very important that the examiner does not help the patient with verbal or nonverbal cues and that only the initial answer be scored.</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4</a:t>
            </a:fld>
            <a:endParaRPr lang="en-US"/>
          </a:p>
        </p:txBody>
      </p:sp>
    </p:spTree>
    <p:extLst>
      <p:ext uri="{BB962C8B-B14F-4D97-AF65-F5344CB8AC3E}">
        <p14:creationId xmlns:p14="http://schemas.microsoft.com/office/powerpoint/2010/main" val="1525006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to patient to open and close their eyes then to grip and release</a:t>
            </a:r>
            <a:r>
              <a:rPr lang="en-US" baseline="0" dirty="0" smtClean="0"/>
              <a:t> (make a fist then open) their non-paretic hand. If for some reason their hand can not be used  you can substitute another one step command.  If they make a clear attempt at the command but cannot complete due to weakness credit should be given.  If the patient does not respond to the command, the task should then be demonstrated to them.  Also if the patient has trauma, amputation, or other physical impediments, should be given suitable one step commands. Only the first attempt is scored  </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5</a:t>
            </a:fld>
            <a:endParaRPr lang="en-US"/>
          </a:p>
        </p:txBody>
      </p:sp>
    </p:spTree>
    <p:extLst>
      <p:ext uri="{BB962C8B-B14F-4D97-AF65-F5344CB8AC3E}">
        <p14:creationId xmlns:p14="http://schemas.microsoft.com/office/powerpoint/2010/main" val="1402782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Only test horizontal eye movements.</a:t>
            </a:r>
            <a:r>
              <a:rPr lang="en-US" baseline="0" dirty="0" smtClean="0"/>
              <a:t> Voluntary or reflexive eye movements are scored.  If patients have a conjugate deviation of the eyes that can be overcome by voluntary or reflexive activity, the score will be 1.  If the patient has an isolated peripheral nerve paresis ( Cranial nerve III, IV, or VI) score 1.  Gaze is testable in all aphasic pts, if they are not able to follow the command.  Move around the room to see patient can track you.  If the patient has ocular trauma, bandages, pre-existing blindness, or other disorders of visual acuity or fields should be tested with reflexive movements, and a choice made by the individual preforming the exam.</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6</a:t>
            </a:fld>
            <a:endParaRPr lang="en-US"/>
          </a:p>
        </p:txBody>
      </p:sp>
    </p:spTree>
    <p:extLst>
      <p:ext uri="{BB962C8B-B14F-4D97-AF65-F5344CB8AC3E}">
        <p14:creationId xmlns:p14="http://schemas.microsoft.com/office/powerpoint/2010/main" val="186343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upper and lower quadrants of the visual fields are tested by confrontations, using finger</a:t>
            </a:r>
            <a:r>
              <a:rPr lang="en-US" baseline="0" dirty="0" smtClean="0"/>
              <a:t> counting or visual threat, as appropriate.  Patients may be encouraged, but if they look at the side of the moving fingers appropriately, this can be scored as normal. If there is unilateral blindness or enucleation, then he visual  fields in the remaining eye is tested. Score 1 only if there is clear cut asymmetry , including </a:t>
            </a:r>
            <a:r>
              <a:rPr lang="en-US" baseline="0" dirty="0" err="1" smtClean="0"/>
              <a:t>quadrantanopia</a:t>
            </a:r>
            <a:r>
              <a:rPr lang="en-US" baseline="0" dirty="0" smtClean="0"/>
              <a:t>, is found.  If the patient is blind from any cause, score 3. Double simultaneous stimulation is preformed at this point.  If there is extinction, patient receives a 1, and the results are also used to respond to item 11.   </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7</a:t>
            </a:fld>
            <a:endParaRPr lang="en-US"/>
          </a:p>
        </p:txBody>
      </p:sp>
    </p:spTree>
    <p:extLst>
      <p:ext uri="{BB962C8B-B14F-4D97-AF65-F5344CB8AC3E}">
        <p14:creationId xmlns:p14="http://schemas.microsoft.com/office/powerpoint/2010/main" val="3580429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or</a:t>
            </a:r>
            <a:r>
              <a:rPr lang="en-US" baseline="0" dirty="0" smtClean="0"/>
              <a:t> pantomime patient to “show teeth”, raise eyebrows, close eyes.  If patient is poorly responsive or not understanding you should score symmetry of grimace from noxious stimuli. If facial trauma, bandages, </a:t>
            </a:r>
            <a:r>
              <a:rPr lang="en-US" baseline="0" dirty="0" err="1" smtClean="0"/>
              <a:t>orotracheal</a:t>
            </a:r>
            <a:r>
              <a:rPr lang="en-US" baseline="0" dirty="0" smtClean="0"/>
              <a:t> tube, tape or other physical barriers obscure the face, they should be removed only to the extent possible.  </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8</a:t>
            </a:fld>
            <a:endParaRPr lang="en-US"/>
          </a:p>
        </p:txBody>
      </p:sp>
    </p:spTree>
    <p:extLst>
      <p:ext uri="{BB962C8B-B14F-4D97-AF65-F5344CB8AC3E}">
        <p14:creationId xmlns:p14="http://schemas.microsoft.com/office/powerpoint/2010/main" val="690325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limb</a:t>
            </a:r>
            <a:r>
              <a:rPr lang="en-US" baseline="0" dirty="0" smtClean="0"/>
              <a:t> is placed in the appropriate position: extend the arms with the palms facing down 90 degrees if sitting or 45 degrees is supine.  If the arm starts to fall before the 10 seconds then a drift is scored. An aphasic patient is encouraged using urgency in your voice and again by pantomime, but not by noxious stimulation. Each limb is tested in turn beginning with the </a:t>
            </a:r>
            <a:r>
              <a:rPr lang="en-US" baseline="0" dirty="0" err="1" smtClean="0"/>
              <a:t>NONparetic</a:t>
            </a:r>
            <a:r>
              <a:rPr lang="en-US" baseline="0" dirty="0" smtClean="0"/>
              <a:t> arm. Only in the case of amputation or joint fusion at the shoulder the examiner should record the score untestable and the should write a clear explanation for the choice.</a:t>
            </a:r>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9</a:t>
            </a:fld>
            <a:endParaRPr lang="en-US"/>
          </a:p>
        </p:txBody>
      </p:sp>
    </p:spTree>
    <p:extLst>
      <p:ext uri="{BB962C8B-B14F-4D97-AF65-F5344CB8AC3E}">
        <p14:creationId xmlns:p14="http://schemas.microsoft.com/office/powerpoint/2010/main" val="3692851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limb</a:t>
            </a:r>
            <a:r>
              <a:rPr lang="en-US" baseline="0" dirty="0" smtClean="0"/>
              <a:t> is placed in the appropriate position: hold the leg at 30 degrees, always test supine.  If the leg starts to fall before the 5 seconds then a drift is scored. An aphasic patient is encouraged using urgency in your voice and again by pantomime, but not by noxious stimulation. Each limb is tested in turn beginning with the NON paretic leg. Only in the case of amputation or joint fusion at the hip the examiner should record the score untestable and the should write a clear explanation for the choice.</a:t>
            </a:r>
            <a:endParaRPr lang="en-US" dirty="0" smtClean="0"/>
          </a:p>
          <a:p>
            <a:endParaRPr lang="en-US" dirty="0"/>
          </a:p>
        </p:txBody>
      </p:sp>
      <p:sp>
        <p:nvSpPr>
          <p:cNvPr id="4" name="Slide Number Placeholder 3"/>
          <p:cNvSpPr>
            <a:spLocks noGrp="1"/>
          </p:cNvSpPr>
          <p:nvPr>
            <p:ph type="sldNum" sz="quarter" idx="10"/>
          </p:nvPr>
        </p:nvSpPr>
        <p:spPr/>
        <p:txBody>
          <a:bodyPr/>
          <a:lstStyle/>
          <a:p>
            <a:fld id="{C9EF244F-3D6A-4216-91AF-9FA266917642}" type="slidenum">
              <a:rPr lang="en-US" smtClean="0"/>
              <a:t>10</a:t>
            </a:fld>
            <a:endParaRPr lang="en-US"/>
          </a:p>
        </p:txBody>
      </p:sp>
    </p:spTree>
    <p:extLst>
      <p:ext uri="{BB962C8B-B14F-4D97-AF65-F5344CB8AC3E}">
        <p14:creationId xmlns:p14="http://schemas.microsoft.com/office/powerpoint/2010/main" val="2235164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AFF00C5-C6CD-4F83-B985-CD992664DF3E}" type="datetimeFigureOut">
              <a:rPr lang="en-US" smtClean="0"/>
              <a:t>7/29/2016</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0016A250-0F02-44A4-B6FA-EC2C2ED25347}" type="slidenum">
              <a:rPr lang="en-US" smtClean="0"/>
              <a:t>‹#›</a:t>
            </a:fld>
            <a:endParaRPr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FF00C5-C6CD-4F83-B985-CD992664DF3E}" type="datetimeFigureOut">
              <a:rPr lang="en-US" smtClean="0"/>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16A250-0F02-44A4-B6FA-EC2C2ED253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FF00C5-C6CD-4F83-B985-CD992664DF3E}" type="datetimeFigureOut">
              <a:rPr lang="en-US" smtClean="0"/>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0016A250-0F02-44A4-B6FA-EC2C2ED25347}" type="slidenum">
              <a:rPr lang="en-US" smtClean="0"/>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FF00C5-C6CD-4F83-B985-CD992664DF3E}" type="datetimeFigureOut">
              <a:rPr lang="en-US" smtClean="0"/>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16A250-0F02-44A4-B6FA-EC2C2ED2534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FF00C5-C6CD-4F83-B985-CD992664DF3E}" type="datetimeFigureOut">
              <a:rPr lang="en-US" smtClean="0"/>
              <a:t>7/29/2016</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0016A250-0F02-44A4-B6FA-EC2C2ED25347}" type="slidenum">
              <a:rPr lang="en-US" smtClean="0"/>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FF00C5-C6CD-4F83-B985-CD992664DF3E}" type="datetimeFigureOut">
              <a:rPr lang="en-US" smtClean="0"/>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16A250-0F02-44A4-B6FA-EC2C2ED253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FF00C5-C6CD-4F83-B985-CD992664DF3E}" type="datetimeFigureOut">
              <a:rPr lang="en-US" smtClean="0"/>
              <a:t>7/29/2016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16A250-0F02-44A4-B6FA-EC2C2ED253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FF00C5-C6CD-4F83-B985-CD992664DF3E}" type="datetimeFigureOut">
              <a:rPr lang="en-US" smtClean="0"/>
              <a:t>7/29/2016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16A250-0F02-44A4-B6FA-EC2C2ED253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FF00C5-C6CD-4F83-B985-CD992664DF3E}" type="datetimeFigureOut">
              <a:rPr lang="en-US" smtClean="0"/>
              <a:t>7/29/2016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16A250-0F02-44A4-B6FA-EC2C2ED253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AFF00C5-C6CD-4F83-B985-CD992664DF3E}" type="datetimeFigureOut">
              <a:rPr lang="en-US" smtClean="0"/>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16A250-0F02-44A4-B6FA-EC2C2ED25347}"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1AFF00C5-C6CD-4F83-B985-CD992664DF3E}" type="datetimeFigureOut">
              <a:rPr lang="en-US" smtClean="0"/>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16A250-0F02-44A4-B6FA-EC2C2ED25347}"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1AFF00C5-C6CD-4F83-B985-CD992664DF3E}" type="datetimeFigureOut">
              <a:rPr lang="en-US" smtClean="0"/>
              <a:t>7/29/2016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016A250-0F02-44A4-B6FA-EC2C2ED25347}" type="slidenum">
              <a:rPr lang="en-US" smtClean="0"/>
              <a:t>‹#›</a:t>
            </a:fld>
            <a:endParaRPr lang="en-US"/>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ninds.nih.gov/doctors/NIH_Stroke_Scale.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NIHSS</a:t>
            </a:r>
            <a:br>
              <a:rPr lang="en-US" dirty="0" smtClean="0"/>
            </a:br>
            <a:r>
              <a:rPr lang="en-US" sz="3600" dirty="0" smtClean="0"/>
              <a:t>National Institute of Health Stroke Scale</a:t>
            </a:r>
            <a:endParaRPr lang="en-US" dirty="0"/>
          </a:p>
        </p:txBody>
      </p:sp>
      <p:sp>
        <p:nvSpPr>
          <p:cNvPr id="3" name="Subtitle 2"/>
          <p:cNvSpPr>
            <a:spLocks noGrp="1"/>
          </p:cNvSpPr>
          <p:nvPr>
            <p:ph type="subTitle" idx="1"/>
          </p:nvPr>
        </p:nvSpPr>
        <p:spPr/>
        <p:txBody>
          <a:bodyPr/>
          <a:lstStyle/>
          <a:p>
            <a:r>
              <a:rPr lang="en-US" dirty="0" smtClean="0"/>
              <a:t>Yvonne Skewis, RN, BSN, SCRN</a:t>
            </a:r>
            <a:endParaRPr lang="en-US" dirty="0"/>
          </a:p>
        </p:txBody>
      </p:sp>
    </p:spTree>
    <p:extLst>
      <p:ext uri="{BB962C8B-B14F-4D97-AF65-F5344CB8AC3E}">
        <p14:creationId xmlns:p14="http://schemas.microsoft.com/office/powerpoint/2010/main" val="2333675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Motor Leg</a:t>
            </a:r>
            <a:endParaRPr lang="en-US" dirty="0"/>
          </a:p>
        </p:txBody>
      </p:sp>
      <p:sp>
        <p:nvSpPr>
          <p:cNvPr id="3" name="Content Placeholder 2"/>
          <p:cNvSpPr>
            <a:spLocks noGrp="1"/>
          </p:cNvSpPr>
          <p:nvPr>
            <p:ph idx="1"/>
          </p:nvPr>
        </p:nvSpPr>
        <p:spPr/>
        <p:txBody>
          <a:bodyPr/>
          <a:lstStyle/>
          <a:p>
            <a:r>
              <a:rPr lang="en-US" dirty="0" smtClean="0">
                <a:latin typeface="Franklin Gothic Demi" panose="020B0703020102020204" pitchFamily="34" charset="0"/>
              </a:rPr>
              <a:t>0= No drift</a:t>
            </a:r>
            <a:r>
              <a:rPr lang="en-US" dirty="0" smtClean="0"/>
              <a:t>; leg holds 30-degree position for full 5 seconds.</a:t>
            </a:r>
          </a:p>
          <a:p>
            <a:r>
              <a:rPr lang="en-US" dirty="0" smtClean="0">
                <a:latin typeface="Franklin Gothic Demi" panose="020B0703020102020204" pitchFamily="34" charset="0"/>
              </a:rPr>
              <a:t>1= Drift</a:t>
            </a:r>
            <a:r>
              <a:rPr lang="en-US" dirty="0" smtClean="0"/>
              <a:t>; leg falls by the end of the 5-second period but does not hit the bed.</a:t>
            </a:r>
          </a:p>
          <a:p>
            <a:r>
              <a:rPr lang="en-US" dirty="0" smtClean="0">
                <a:latin typeface="Franklin Gothic Demi" panose="020B0703020102020204" pitchFamily="34" charset="0"/>
              </a:rPr>
              <a:t>2= Some effort against gravity</a:t>
            </a:r>
            <a:r>
              <a:rPr lang="en-US" dirty="0" smtClean="0"/>
              <a:t>; leg falls to bed by 5-seconds, but has some effort against gravity.</a:t>
            </a:r>
          </a:p>
          <a:p>
            <a:r>
              <a:rPr lang="en-US" dirty="0" smtClean="0">
                <a:latin typeface="Franklin Gothic Demi" panose="020B0703020102020204" pitchFamily="34" charset="0"/>
              </a:rPr>
              <a:t>3= No effort against gravity</a:t>
            </a:r>
            <a:r>
              <a:rPr lang="en-US" dirty="0" smtClean="0"/>
              <a:t>; leg falls to bed immediately.</a:t>
            </a:r>
          </a:p>
          <a:p>
            <a:r>
              <a:rPr lang="en-US" dirty="0" smtClean="0">
                <a:latin typeface="Franklin Gothic Demi" panose="020B0703020102020204" pitchFamily="34" charset="0"/>
              </a:rPr>
              <a:t>4= No movement.</a:t>
            </a:r>
          </a:p>
          <a:p>
            <a:r>
              <a:rPr lang="en-US" dirty="0" smtClean="0">
                <a:latin typeface="Franklin Gothic Demi" panose="020B0703020102020204" pitchFamily="34" charset="0"/>
              </a:rPr>
              <a:t>UN= Amputation or joint fusion.</a:t>
            </a:r>
          </a:p>
          <a:p>
            <a:endParaRPr lang="en-US" dirty="0"/>
          </a:p>
        </p:txBody>
      </p:sp>
    </p:spTree>
    <p:extLst>
      <p:ext uri="{BB962C8B-B14F-4D97-AF65-F5344CB8AC3E}">
        <p14:creationId xmlns:p14="http://schemas.microsoft.com/office/powerpoint/2010/main" val="1167632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7.Limb Ataxia</a:t>
            </a:r>
            <a:endParaRPr lang="en-US" dirty="0"/>
          </a:p>
        </p:txBody>
      </p:sp>
      <p:sp>
        <p:nvSpPr>
          <p:cNvPr id="3" name="Content Placeholder 2"/>
          <p:cNvSpPr>
            <a:spLocks noGrp="1"/>
          </p:cNvSpPr>
          <p:nvPr>
            <p:ph idx="1"/>
          </p:nvPr>
        </p:nvSpPr>
        <p:spPr/>
        <p:txBody>
          <a:bodyPr/>
          <a:lstStyle/>
          <a:p>
            <a:r>
              <a:rPr lang="en-US" dirty="0" smtClean="0">
                <a:latin typeface="Franklin Gothic Demi" panose="020B0703020102020204" pitchFamily="34" charset="0"/>
              </a:rPr>
              <a:t>0= Absent.</a:t>
            </a:r>
          </a:p>
          <a:p>
            <a:r>
              <a:rPr lang="en-US" dirty="0" smtClean="0">
                <a:latin typeface="Franklin Gothic Demi" panose="020B0703020102020204" pitchFamily="34" charset="0"/>
              </a:rPr>
              <a:t>1= Present in one limb.</a:t>
            </a:r>
          </a:p>
          <a:p>
            <a:r>
              <a:rPr lang="en-US" dirty="0" smtClean="0">
                <a:latin typeface="Franklin Gothic Demi" panose="020B0703020102020204" pitchFamily="34" charset="0"/>
              </a:rPr>
              <a:t>2= Present in two limbs.</a:t>
            </a:r>
          </a:p>
          <a:p>
            <a:r>
              <a:rPr lang="en-US" dirty="0" smtClean="0">
                <a:latin typeface="Franklin Gothic Demi" panose="020B0703020102020204" pitchFamily="34" charset="0"/>
              </a:rPr>
              <a:t>UN= Amputation or joint fusion.</a:t>
            </a:r>
            <a:endParaRPr lang="en-US" dirty="0">
              <a:latin typeface="Franklin Gothic Demi" panose="020B0703020102020204" pitchFamily="34" charset="0"/>
            </a:endParaRPr>
          </a:p>
        </p:txBody>
      </p:sp>
    </p:spTree>
    <p:extLst>
      <p:ext uri="{BB962C8B-B14F-4D97-AF65-F5344CB8AC3E}">
        <p14:creationId xmlns:p14="http://schemas.microsoft.com/office/powerpoint/2010/main" val="978291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 Sensory</a:t>
            </a:r>
            <a:endParaRPr lang="en-US" dirty="0"/>
          </a:p>
        </p:txBody>
      </p:sp>
      <p:sp>
        <p:nvSpPr>
          <p:cNvPr id="3" name="Content Placeholder 2"/>
          <p:cNvSpPr>
            <a:spLocks noGrp="1"/>
          </p:cNvSpPr>
          <p:nvPr>
            <p:ph idx="1"/>
          </p:nvPr>
        </p:nvSpPr>
        <p:spPr/>
        <p:txBody>
          <a:bodyPr/>
          <a:lstStyle/>
          <a:p>
            <a:r>
              <a:rPr lang="en-US" dirty="0" smtClean="0">
                <a:latin typeface="Franklin Gothic Demi" panose="020B0703020102020204" pitchFamily="34" charset="0"/>
              </a:rPr>
              <a:t>0= Normal</a:t>
            </a:r>
            <a:r>
              <a:rPr lang="en-US" dirty="0" smtClean="0"/>
              <a:t>; no sensory loss.</a:t>
            </a:r>
          </a:p>
          <a:p>
            <a:r>
              <a:rPr lang="en-US" dirty="0" smtClean="0">
                <a:latin typeface="Franklin Gothic Demi" panose="020B0703020102020204" pitchFamily="34" charset="0"/>
              </a:rPr>
              <a:t>1= Mild-to-moderate sensory loss</a:t>
            </a:r>
            <a:r>
              <a:rPr lang="en-US" dirty="0" smtClean="0"/>
              <a:t>; patient feels pinprick is less sharp or is dull on the affected side; or there is a loss of superficial pain with pinprick, but patient is aware of being touched.</a:t>
            </a:r>
          </a:p>
          <a:p>
            <a:r>
              <a:rPr lang="en-US" dirty="0" smtClean="0">
                <a:latin typeface="Franklin Gothic Demi" panose="020B0703020102020204" pitchFamily="34" charset="0"/>
              </a:rPr>
              <a:t>2= Severe to total sensory loss</a:t>
            </a:r>
            <a:r>
              <a:rPr lang="en-US" dirty="0" smtClean="0"/>
              <a:t>; patient is not aware of being touched in the face, arm, and leg.</a:t>
            </a:r>
          </a:p>
          <a:p>
            <a:pPr marL="0" indent="0">
              <a:buNone/>
            </a:pPr>
            <a:endParaRPr lang="en-US" dirty="0"/>
          </a:p>
        </p:txBody>
      </p:sp>
    </p:spTree>
    <p:extLst>
      <p:ext uri="{BB962C8B-B14F-4D97-AF65-F5344CB8AC3E}">
        <p14:creationId xmlns:p14="http://schemas.microsoft.com/office/powerpoint/2010/main" val="3474100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 Best Language</a:t>
            </a:r>
            <a:endParaRPr lang="en-US" dirty="0"/>
          </a:p>
        </p:txBody>
      </p:sp>
      <p:sp>
        <p:nvSpPr>
          <p:cNvPr id="3" name="Content Placeholder 2"/>
          <p:cNvSpPr>
            <a:spLocks noGrp="1"/>
          </p:cNvSpPr>
          <p:nvPr>
            <p:ph idx="1"/>
          </p:nvPr>
        </p:nvSpPr>
        <p:spPr/>
        <p:txBody>
          <a:bodyPr>
            <a:normAutofit fontScale="92500"/>
          </a:bodyPr>
          <a:lstStyle/>
          <a:p>
            <a:r>
              <a:rPr lang="en-US" dirty="0" smtClean="0">
                <a:latin typeface="Franklin Gothic Demi" panose="020B0703020102020204" pitchFamily="34" charset="0"/>
              </a:rPr>
              <a:t>0= No aphasia</a:t>
            </a:r>
          </a:p>
          <a:p>
            <a:r>
              <a:rPr lang="en-US" dirty="0" smtClean="0">
                <a:latin typeface="Franklin Gothic Demi" panose="020B0703020102020204" pitchFamily="34" charset="0"/>
              </a:rPr>
              <a:t>1= Mild-to-moderate aphasia</a:t>
            </a:r>
            <a:r>
              <a:rPr lang="en-US" dirty="0" smtClean="0"/>
              <a:t>; some obvious loss of fluency or facility of comprehension, without significant limitation of ideas expressed or form of expression. Reduction of speech and /or comprehension, however, makes conversation about provided materials difficult or impossible. </a:t>
            </a:r>
          </a:p>
          <a:p>
            <a:r>
              <a:rPr lang="en-US" dirty="0" smtClean="0">
                <a:latin typeface="Franklin Gothic Demi" panose="020B0703020102020204" pitchFamily="34" charset="0"/>
              </a:rPr>
              <a:t>2= Severe aphasia</a:t>
            </a:r>
            <a:r>
              <a:rPr lang="en-US" dirty="0" smtClean="0"/>
              <a:t>; all communication is through fragmentary expression; great need for interference, questioning and guessing by the listener. Range of information that can be exchanged is limited; listener carries burden of communication.</a:t>
            </a:r>
          </a:p>
          <a:p>
            <a:r>
              <a:rPr lang="en-US" dirty="0" smtClean="0">
                <a:latin typeface="Franklin Gothic Demi" panose="020B0703020102020204" pitchFamily="34" charset="0"/>
              </a:rPr>
              <a:t>3= Mute or global aphasia</a:t>
            </a:r>
            <a:r>
              <a:rPr lang="en-US" dirty="0" smtClean="0"/>
              <a:t>; no usable speech or auditory comprehension.</a:t>
            </a:r>
            <a:endParaRPr lang="en-US" dirty="0"/>
          </a:p>
        </p:txBody>
      </p:sp>
    </p:spTree>
    <p:extLst>
      <p:ext uri="{BB962C8B-B14F-4D97-AF65-F5344CB8AC3E}">
        <p14:creationId xmlns:p14="http://schemas.microsoft.com/office/powerpoint/2010/main" val="2522570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0980"/>
            <a:ext cx="9144000" cy="6737454"/>
          </a:xfrm>
          <a:prstGeom prst="rect">
            <a:avLst/>
          </a:prstGeom>
        </p:spPr>
      </p:pic>
    </p:spTree>
    <p:extLst>
      <p:ext uri="{BB962C8B-B14F-4D97-AF65-F5344CB8AC3E}">
        <p14:creationId xmlns:p14="http://schemas.microsoft.com/office/powerpoint/2010/main" val="3636407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 Dysarthria</a:t>
            </a:r>
            <a:endParaRPr lang="en-US" dirty="0"/>
          </a:p>
        </p:txBody>
      </p:sp>
      <p:sp>
        <p:nvSpPr>
          <p:cNvPr id="3" name="Content Placeholder 2"/>
          <p:cNvSpPr>
            <a:spLocks noGrp="1"/>
          </p:cNvSpPr>
          <p:nvPr>
            <p:ph idx="1"/>
          </p:nvPr>
        </p:nvSpPr>
        <p:spPr/>
        <p:txBody>
          <a:bodyPr/>
          <a:lstStyle/>
          <a:p>
            <a:r>
              <a:rPr lang="en-US" dirty="0" smtClean="0">
                <a:latin typeface="Franklin Gothic Demi" panose="020B0703020102020204" pitchFamily="34" charset="0"/>
              </a:rPr>
              <a:t>0= Normal</a:t>
            </a:r>
          </a:p>
          <a:p>
            <a:r>
              <a:rPr lang="en-US" dirty="0" smtClean="0">
                <a:latin typeface="Franklin Gothic Demi" panose="020B0703020102020204" pitchFamily="34" charset="0"/>
              </a:rPr>
              <a:t>1= Mild-to-moderate dysarthria</a:t>
            </a:r>
            <a:r>
              <a:rPr lang="en-US" dirty="0" smtClean="0"/>
              <a:t>; patient slurs at least some words and, at worst, can be understood with some difficulty.</a:t>
            </a:r>
          </a:p>
          <a:p>
            <a:r>
              <a:rPr lang="en-US" dirty="0" smtClean="0">
                <a:latin typeface="Franklin Gothic Demi" panose="020B0703020102020204" pitchFamily="34" charset="0"/>
              </a:rPr>
              <a:t>2= Severe dysarthria</a:t>
            </a:r>
            <a:r>
              <a:rPr lang="en-US" dirty="0" smtClean="0"/>
              <a:t>; patient’s speech is so slurred as to be unintelligible in the absence of or out of proportion to any dysphasia, or is mute/</a:t>
            </a:r>
            <a:r>
              <a:rPr lang="en-US" dirty="0" err="1" smtClean="0"/>
              <a:t>anarthric</a:t>
            </a:r>
            <a:r>
              <a:rPr lang="en-US" dirty="0" smtClean="0"/>
              <a:t>. </a:t>
            </a:r>
            <a:endParaRPr lang="en-US" dirty="0"/>
          </a:p>
          <a:p>
            <a:r>
              <a:rPr lang="en-US" dirty="0" smtClean="0">
                <a:latin typeface="Franklin Gothic Demi" panose="020B0703020102020204" pitchFamily="34" charset="0"/>
              </a:rPr>
              <a:t>UN= Intubated or other physical barrier.</a:t>
            </a:r>
            <a:endParaRPr lang="en-US" dirty="0">
              <a:latin typeface="Franklin Gothic Demi" panose="020B0703020102020204" pitchFamily="34" charset="0"/>
            </a:endParaRPr>
          </a:p>
        </p:txBody>
      </p:sp>
    </p:spTree>
    <p:extLst>
      <p:ext uri="{BB962C8B-B14F-4D97-AF65-F5344CB8AC3E}">
        <p14:creationId xmlns:p14="http://schemas.microsoft.com/office/powerpoint/2010/main" val="514642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15. Extinction and Inattention (formerly neglect)</a:t>
            </a:r>
            <a:endParaRPr lang="en-US" sz="3600" dirty="0"/>
          </a:p>
        </p:txBody>
      </p:sp>
      <p:sp>
        <p:nvSpPr>
          <p:cNvPr id="3" name="Content Placeholder 2"/>
          <p:cNvSpPr>
            <a:spLocks noGrp="1"/>
          </p:cNvSpPr>
          <p:nvPr>
            <p:ph idx="1"/>
          </p:nvPr>
        </p:nvSpPr>
        <p:spPr/>
        <p:txBody>
          <a:bodyPr/>
          <a:lstStyle/>
          <a:p>
            <a:r>
              <a:rPr lang="en-US" dirty="0" smtClean="0">
                <a:latin typeface="Franklin Gothic Demi" panose="020B0703020102020204" pitchFamily="34" charset="0"/>
              </a:rPr>
              <a:t>0= No abnormality.</a:t>
            </a:r>
          </a:p>
          <a:p>
            <a:r>
              <a:rPr lang="en-US" dirty="0" smtClean="0">
                <a:latin typeface="Franklin Gothic Demi" panose="020B0703020102020204" pitchFamily="34" charset="0"/>
              </a:rPr>
              <a:t>1= Visual, tactile, auditory, spatial, or personal inattention </a:t>
            </a:r>
            <a:r>
              <a:rPr lang="en-US" dirty="0" smtClean="0"/>
              <a:t>or extinction to bilateral simultaneous stimulation in one of the sensory modalities.</a:t>
            </a:r>
          </a:p>
          <a:p>
            <a:r>
              <a:rPr lang="en-US" dirty="0" smtClean="0">
                <a:latin typeface="Franklin Gothic Demi" panose="020B0703020102020204" pitchFamily="34" charset="0"/>
              </a:rPr>
              <a:t>2= Profound hemi-inattention or extinction to more than one modality</a:t>
            </a:r>
            <a:r>
              <a:rPr lang="en-US" dirty="0" smtClean="0"/>
              <a:t>; does not recognize own hand or orients to only one side of space.</a:t>
            </a:r>
          </a:p>
        </p:txBody>
      </p:sp>
    </p:spTree>
    <p:extLst>
      <p:ext uri="{BB962C8B-B14F-4D97-AF65-F5344CB8AC3E}">
        <p14:creationId xmlns:p14="http://schemas.microsoft.com/office/powerpoint/2010/main" val="2813636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Refernces</a:t>
            </a:r>
            <a:endParaRPr lang="en-US" dirty="0"/>
          </a:p>
        </p:txBody>
      </p:sp>
      <p:sp>
        <p:nvSpPr>
          <p:cNvPr id="3" name="Content Placeholder 2"/>
          <p:cNvSpPr>
            <a:spLocks noGrp="1"/>
          </p:cNvSpPr>
          <p:nvPr>
            <p:ph idx="1"/>
          </p:nvPr>
        </p:nvSpPr>
        <p:spPr/>
        <p:txBody>
          <a:bodyPr/>
          <a:lstStyle/>
          <a:p>
            <a:pPr marL="457200" indent="-457200">
              <a:buNone/>
            </a:pPr>
            <a:r>
              <a:rPr lang="en-US" dirty="0" err="1" smtClean="0"/>
              <a:t>Livesay</a:t>
            </a:r>
            <a:r>
              <a:rPr lang="en-US" dirty="0" smtClean="0"/>
              <a:t>, S. (Ed.). (2014). </a:t>
            </a:r>
            <a:r>
              <a:rPr lang="en-US" i="1" dirty="0" smtClean="0"/>
              <a:t>Comprehensive review for stroke nursing. </a:t>
            </a:r>
            <a:r>
              <a:rPr lang="en-US" dirty="0" smtClean="0"/>
              <a:t>Chicago, IL: American Association of Neuroscience Nurses</a:t>
            </a:r>
          </a:p>
          <a:p>
            <a:pPr marL="457200" indent="-457200">
              <a:buNone/>
            </a:pPr>
            <a:r>
              <a:rPr lang="en-US" dirty="0" smtClean="0"/>
              <a:t>National Institute of Neurological Disorders and Stroke. (2013).  </a:t>
            </a:r>
            <a:r>
              <a:rPr lang="en-US" i="1" dirty="0" smtClean="0"/>
              <a:t>NIH stroke scale training.  </a:t>
            </a:r>
            <a:r>
              <a:rPr lang="en-US" dirty="0"/>
              <a:t>Retrieved from </a:t>
            </a:r>
            <a:r>
              <a:rPr lang="en-US" dirty="0">
                <a:hlinkClick r:id="rId2"/>
              </a:rPr>
              <a:t>http://</a:t>
            </a:r>
            <a:r>
              <a:rPr lang="en-US" dirty="0" smtClean="0">
                <a:hlinkClick r:id="rId2"/>
              </a:rPr>
              <a:t>www.ninds.nih.gov/doctors/NIH_Stroke_Scale.pdf</a:t>
            </a:r>
            <a:r>
              <a:rPr lang="en-US" dirty="0"/>
              <a:t> </a:t>
            </a:r>
            <a:endParaRPr lang="en-US" dirty="0" smtClean="0"/>
          </a:p>
          <a:p>
            <a:pPr marL="457200" indent="-457200">
              <a:buNone/>
            </a:pPr>
            <a:endParaRPr lang="en-US" dirty="0" smtClean="0"/>
          </a:p>
        </p:txBody>
      </p:sp>
    </p:spTree>
    <p:extLst>
      <p:ext uri="{BB962C8B-B14F-4D97-AF65-F5344CB8AC3E}">
        <p14:creationId xmlns:p14="http://schemas.microsoft.com/office/powerpoint/2010/main" val="771481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b="1" dirty="0" smtClean="0"/>
              <a:t>Standardize neurological exams in acute care stroke patients</a:t>
            </a:r>
          </a:p>
          <a:p>
            <a:r>
              <a:rPr lang="en-US" b="1" dirty="0" smtClean="0"/>
              <a:t>High reliability and validity</a:t>
            </a:r>
          </a:p>
          <a:p>
            <a:r>
              <a:rPr lang="en-US" b="1" dirty="0" smtClean="0"/>
              <a:t>15 components, score ranging from 0-42</a:t>
            </a:r>
          </a:p>
          <a:p>
            <a:r>
              <a:rPr lang="en-US" b="1" dirty="0" smtClean="0"/>
              <a:t>Higher numbers= poor neurological outcome</a:t>
            </a:r>
          </a:p>
          <a:p>
            <a:r>
              <a:rPr lang="en-US" b="1" dirty="0" smtClean="0"/>
              <a:t>Formal training/certification to ensure reliability</a:t>
            </a:r>
            <a:endParaRPr lang="en-US" b="1" dirty="0"/>
          </a:p>
        </p:txBody>
      </p:sp>
    </p:spTree>
    <p:extLst>
      <p:ext uri="{BB962C8B-B14F-4D97-AF65-F5344CB8AC3E}">
        <p14:creationId xmlns:p14="http://schemas.microsoft.com/office/powerpoint/2010/main" val="3563858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 Level of Consciousness</a:t>
            </a:r>
            <a:endParaRPr lang="en-US" dirty="0"/>
          </a:p>
        </p:txBody>
      </p:sp>
      <p:sp>
        <p:nvSpPr>
          <p:cNvPr id="3" name="Content Placeholder 2"/>
          <p:cNvSpPr>
            <a:spLocks noGrp="1"/>
          </p:cNvSpPr>
          <p:nvPr>
            <p:ph idx="1"/>
          </p:nvPr>
        </p:nvSpPr>
        <p:spPr/>
        <p:txBody>
          <a:bodyPr/>
          <a:lstStyle/>
          <a:p>
            <a:r>
              <a:rPr lang="en-US" b="1" dirty="0" smtClean="0">
                <a:latin typeface="Franklin Gothic Demi" panose="020B0703020102020204" pitchFamily="34" charset="0"/>
              </a:rPr>
              <a:t>0=Alert</a:t>
            </a:r>
            <a:r>
              <a:rPr lang="en-US" b="1" dirty="0" smtClean="0"/>
              <a:t>; keenly responsive</a:t>
            </a:r>
          </a:p>
          <a:p>
            <a:r>
              <a:rPr lang="en-US" b="1" dirty="0" smtClean="0">
                <a:latin typeface="Franklin Gothic Demi" panose="020B0703020102020204" pitchFamily="34" charset="0"/>
              </a:rPr>
              <a:t>1= Not alert</a:t>
            </a:r>
            <a:r>
              <a:rPr lang="en-US" b="1" dirty="0" smtClean="0"/>
              <a:t>; but </a:t>
            </a:r>
            <a:r>
              <a:rPr lang="en-US" b="1" dirty="0" err="1" smtClean="0"/>
              <a:t>arousable</a:t>
            </a:r>
            <a:r>
              <a:rPr lang="en-US" b="1" dirty="0" smtClean="0"/>
              <a:t> by minor stimulation to obey, answer, or respond.</a:t>
            </a:r>
          </a:p>
          <a:p>
            <a:r>
              <a:rPr lang="en-US" b="1" dirty="0" smtClean="0">
                <a:latin typeface="Franklin Gothic Demi" panose="020B0703020102020204" pitchFamily="34" charset="0"/>
              </a:rPr>
              <a:t>2= Not Alert</a:t>
            </a:r>
            <a:r>
              <a:rPr lang="en-US" b="1" dirty="0" smtClean="0"/>
              <a:t>; requires repeated stimulation to attend, or is obtunded and requires strong or painful stimulation to make movements (not stereotyped).</a:t>
            </a:r>
          </a:p>
          <a:p>
            <a:r>
              <a:rPr lang="en-US" b="1" dirty="0" smtClean="0">
                <a:latin typeface="Franklin Gothic Demi" panose="020B0703020102020204" pitchFamily="34" charset="0"/>
              </a:rPr>
              <a:t>3=</a:t>
            </a:r>
            <a:r>
              <a:rPr lang="en-US" b="1" dirty="0" smtClean="0"/>
              <a:t> Responds only with reflex motor or autonomic effects or totally unresponsive, flaccid, and </a:t>
            </a:r>
            <a:r>
              <a:rPr lang="en-US" b="1" dirty="0" err="1" smtClean="0"/>
              <a:t>areflexic</a:t>
            </a:r>
            <a:endParaRPr lang="en-US" b="1" dirty="0"/>
          </a:p>
        </p:txBody>
      </p:sp>
    </p:spTree>
    <p:extLst>
      <p:ext uri="{BB962C8B-B14F-4D97-AF65-F5344CB8AC3E}">
        <p14:creationId xmlns:p14="http://schemas.microsoft.com/office/powerpoint/2010/main" val="3307711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1b. LOC Questions</a:t>
            </a:r>
            <a:endParaRPr lang="en-US" dirty="0"/>
          </a:p>
        </p:txBody>
      </p:sp>
      <p:sp>
        <p:nvSpPr>
          <p:cNvPr id="3" name="Content Placeholder 2"/>
          <p:cNvSpPr>
            <a:spLocks noGrp="1"/>
          </p:cNvSpPr>
          <p:nvPr>
            <p:ph idx="1"/>
          </p:nvPr>
        </p:nvSpPr>
        <p:spPr/>
        <p:txBody>
          <a:bodyPr/>
          <a:lstStyle/>
          <a:p>
            <a:r>
              <a:rPr lang="en-US" b="1" dirty="0" smtClean="0">
                <a:latin typeface="Franklin Gothic Demi" panose="020B0703020102020204" pitchFamily="34" charset="0"/>
              </a:rPr>
              <a:t>0= </a:t>
            </a:r>
            <a:r>
              <a:rPr lang="en-US" b="1" dirty="0" smtClean="0"/>
              <a:t>Answers both questions correctly</a:t>
            </a:r>
          </a:p>
          <a:p>
            <a:r>
              <a:rPr lang="en-US" b="1" dirty="0" smtClean="0">
                <a:latin typeface="Franklin Gothic Demi" panose="020B0703020102020204" pitchFamily="34" charset="0"/>
              </a:rPr>
              <a:t>1= </a:t>
            </a:r>
            <a:r>
              <a:rPr lang="en-US" b="1" dirty="0"/>
              <a:t>Answers </a:t>
            </a:r>
            <a:r>
              <a:rPr lang="en-US" b="1" dirty="0" smtClean="0"/>
              <a:t>one question </a:t>
            </a:r>
            <a:r>
              <a:rPr lang="en-US" b="1" dirty="0"/>
              <a:t>correctly</a:t>
            </a:r>
          </a:p>
          <a:p>
            <a:r>
              <a:rPr lang="en-US" b="1" dirty="0" smtClean="0">
                <a:latin typeface="Franklin Gothic Demi" panose="020B0703020102020204" pitchFamily="34" charset="0"/>
              </a:rPr>
              <a:t>2= </a:t>
            </a:r>
            <a:r>
              <a:rPr lang="en-US" b="1" dirty="0"/>
              <a:t>Answers </a:t>
            </a:r>
            <a:r>
              <a:rPr lang="en-US" b="1" dirty="0" smtClean="0"/>
              <a:t>neither question </a:t>
            </a:r>
            <a:r>
              <a:rPr lang="en-US" b="1" dirty="0"/>
              <a:t>correctly</a:t>
            </a:r>
          </a:p>
          <a:p>
            <a:endParaRPr lang="en-US" b="1" dirty="0"/>
          </a:p>
        </p:txBody>
      </p:sp>
    </p:spTree>
    <p:extLst>
      <p:ext uri="{BB962C8B-B14F-4D97-AF65-F5344CB8AC3E}">
        <p14:creationId xmlns:p14="http://schemas.microsoft.com/office/powerpoint/2010/main" val="1238505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1c. LOC commands</a:t>
            </a:r>
            <a:endParaRPr lang="en-US" dirty="0"/>
          </a:p>
        </p:txBody>
      </p:sp>
      <p:sp>
        <p:nvSpPr>
          <p:cNvPr id="3" name="Content Placeholder 2"/>
          <p:cNvSpPr>
            <a:spLocks noGrp="1"/>
          </p:cNvSpPr>
          <p:nvPr>
            <p:ph idx="1"/>
          </p:nvPr>
        </p:nvSpPr>
        <p:spPr/>
        <p:txBody>
          <a:bodyPr/>
          <a:lstStyle/>
          <a:p>
            <a:r>
              <a:rPr lang="en-US" b="1" dirty="0">
                <a:latin typeface="Franklin Gothic Demi" panose="020B0703020102020204" pitchFamily="34" charset="0"/>
              </a:rPr>
              <a:t>0=</a:t>
            </a:r>
            <a:r>
              <a:rPr lang="en-US" b="1" dirty="0"/>
              <a:t> </a:t>
            </a:r>
            <a:r>
              <a:rPr lang="en-US" b="1" dirty="0" smtClean="0"/>
              <a:t>Performs both tasks correctly</a:t>
            </a:r>
          </a:p>
          <a:p>
            <a:r>
              <a:rPr lang="en-US" b="1" dirty="0" smtClean="0">
                <a:latin typeface="Franklin Gothic Demi" panose="020B0703020102020204" pitchFamily="34" charset="0"/>
              </a:rPr>
              <a:t>1=</a:t>
            </a:r>
            <a:r>
              <a:rPr lang="en-US" b="1" dirty="0" smtClean="0"/>
              <a:t> </a:t>
            </a:r>
            <a:r>
              <a:rPr lang="en-US" b="1" dirty="0"/>
              <a:t>Performs </a:t>
            </a:r>
            <a:r>
              <a:rPr lang="en-US" b="1" dirty="0" smtClean="0"/>
              <a:t>one task </a:t>
            </a:r>
            <a:r>
              <a:rPr lang="en-US" b="1" dirty="0"/>
              <a:t>correctly</a:t>
            </a:r>
          </a:p>
          <a:p>
            <a:r>
              <a:rPr lang="en-US" b="1" dirty="0" smtClean="0">
                <a:latin typeface="Franklin Gothic Demi" panose="020B0703020102020204" pitchFamily="34" charset="0"/>
              </a:rPr>
              <a:t>2= </a:t>
            </a:r>
            <a:r>
              <a:rPr lang="en-US" b="1" dirty="0"/>
              <a:t>Performs </a:t>
            </a:r>
            <a:r>
              <a:rPr lang="en-US" b="1" dirty="0" smtClean="0"/>
              <a:t>neither task </a:t>
            </a:r>
            <a:r>
              <a:rPr lang="en-US" b="1" dirty="0"/>
              <a:t>correctly</a:t>
            </a:r>
          </a:p>
          <a:p>
            <a:endParaRPr lang="en-US" b="1" dirty="0"/>
          </a:p>
          <a:p>
            <a:endParaRPr lang="en-US" b="1" dirty="0"/>
          </a:p>
        </p:txBody>
      </p:sp>
    </p:spTree>
    <p:extLst>
      <p:ext uri="{BB962C8B-B14F-4D97-AF65-F5344CB8AC3E}">
        <p14:creationId xmlns:p14="http://schemas.microsoft.com/office/powerpoint/2010/main" val="3312931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Best Gaze</a:t>
            </a:r>
            <a:endParaRPr lang="en-US" dirty="0"/>
          </a:p>
        </p:txBody>
      </p:sp>
      <p:sp>
        <p:nvSpPr>
          <p:cNvPr id="3" name="Content Placeholder 2"/>
          <p:cNvSpPr>
            <a:spLocks noGrp="1"/>
          </p:cNvSpPr>
          <p:nvPr>
            <p:ph idx="1"/>
          </p:nvPr>
        </p:nvSpPr>
        <p:spPr/>
        <p:txBody>
          <a:bodyPr/>
          <a:lstStyle/>
          <a:p>
            <a:r>
              <a:rPr lang="en-US" b="1" dirty="0" smtClean="0">
                <a:latin typeface="Franklin Gothic Demi" panose="020B0703020102020204" pitchFamily="34" charset="0"/>
              </a:rPr>
              <a:t>0= Normal</a:t>
            </a:r>
          </a:p>
          <a:p>
            <a:r>
              <a:rPr lang="en-US" b="1" dirty="0" smtClean="0">
                <a:latin typeface="Franklin Gothic Demi" panose="020B0703020102020204" pitchFamily="34" charset="0"/>
              </a:rPr>
              <a:t>1= Partial gaze palsy</a:t>
            </a:r>
            <a:r>
              <a:rPr lang="en-US" b="1" dirty="0" smtClean="0"/>
              <a:t>; gaze is abnormal in one or both eyes, but forced deviation or total gaze paresis is not present</a:t>
            </a:r>
          </a:p>
          <a:p>
            <a:r>
              <a:rPr lang="en-US" b="1" dirty="0" smtClean="0">
                <a:latin typeface="Franklin Gothic Demi" panose="020B0703020102020204" pitchFamily="34" charset="0"/>
              </a:rPr>
              <a:t>2= Forced deviation</a:t>
            </a:r>
            <a:r>
              <a:rPr lang="en-US" b="1" dirty="0" smtClean="0"/>
              <a:t>, or total gaze paresis not overcome by the </a:t>
            </a:r>
            <a:r>
              <a:rPr lang="en-US" b="1" dirty="0" err="1" smtClean="0"/>
              <a:t>oculocephalic</a:t>
            </a:r>
            <a:r>
              <a:rPr lang="en-US" b="1" dirty="0" smtClean="0"/>
              <a:t> maneuver (doll’s eye maneuver) </a:t>
            </a:r>
          </a:p>
        </p:txBody>
      </p:sp>
    </p:spTree>
    <p:extLst>
      <p:ext uri="{BB962C8B-B14F-4D97-AF65-F5344CB8AC3E}">
        <p14:creationId xmlns:p14="http://schemas.microsoft.com/office/powerpoint/2010/main" val="3675907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a:t>
            </a:r>
            <a:endParaRPr lang="en-US" dirty="0"/>
          </a:p>
        </p:txBody>
      </p:sp>
      <p:sp>
        <p:nvSpPr>
          <p:cNvPr id="3" name="Content Placeholder 2"/>
          <p:cNvSpPr>
            <a:spLocks noGrp="1"/>
          </p:cNvSpPr>
          <p:nvPr>
            <p:ph idx="1"/>
          </p:nvPr>
        </p:nvSpPr>
        <p:spPr>
          <a:solidFill>
            <a:schemeClr val="bg1"/>
          </a:solidFill>
        </p:spPr>
        <p:txBody>
          <a:bodyPr/>
          <a:lstStyle/>
          <a:p>
            <a:r>
              <a:rPr lang="en-US" b="1" dirty="0" smtClean="0">
                <a:latin typeface="Franklin Gothic Demi" panose="020B0703020102020204" pitchFamily="34" charset="0"/>
              </a:rPr>
              <a:t>0= No visual loss</a:t>
            </a:r>
          </a:p>
          <a:p>
            <a:r>
              <a:rPr lang="en-US" b="1" dirty="0" smtClean="0">
                <a:latin typeface="Franklin Gothic Demi" panose="020B0703020102020204" pitchFamily="34" charset="0"/>
              </a:rPr>
              <a:t>1= Partial hemianopia</a:t>
            </a:r>
            <a:r>
              <a:rPr lang="en-US" dirty="0" smtClean="0">
                <a:latin typeface="Franklin Gothic Demi" panose="020B0703020102020204" pitchFamily="34" charset="0"/>
              </a:rPr>
              <a:t> </a:t>
            </a:r>
            <a:r>
              <a:rPr lang="en-US" b="1" dirty="0"/>
              <a:t>(blind </a:t>
            </a:r>
            <a:r>
              <a:rPr lang="en-US" b="1" dirty="0" smtClean="0"/>
              <a:t>upper OR lower field one side)</a:t>
            </a:r>
          </a:p>
          <a:p>
            <a:r>
              <a:rPr lang="en-US" b="1" dirty="0" smtClean="0"/>
              <a:t> </a:t>
            </a:r>
            <a:r>
              <a:rPr lang="en-US" b="1" dirty="0" smtClean="0">
                <a:latin typeface="Franklin Gothic Demi" panose="020B0703020102020204" pitchFamily="34" charset="0"/>
              </a:rPr>
              <a:t>2= Complete hemianopia </a:t>
            </a:r>
            <a:r>
              <a:rPr lang="en-US" b="1" dirty="0"/>
              <a:t>(blind upper </a:t>
            </a:r>
            <a:r>
              <a:rPr lang="en-US" b="1" dirty="0" smtClean="0"/>
              <a:t>AND </a:t>
            </a:r>
            <a:r>
              <a:rPr lang="en-US" b="1" dirty="0"/>
              <a:t>lower field </a:t>
            </a:r>
            <a:r>
              <a:rPr lang="en-US" b="1" dirty="0" smtClean="0"/>
              <a:t>one </a:t>
            </a:r>
            <a:r>
              <a:rPr lang="en-US" b="1" dirty="0"/>
              <a:t>side</a:t>
            </a:r>
            <a:r>
              <a:rPr lang="en-US" b="1" dirty="0" smtClean="0"/>
              <a:t>) </a:t>
            </a:r>
            <a:endParaRPr lang="en-US" b="1" dirty="0" smtClean="0">
              <a:latin typeface="Franklin Gothic Demi" panose="020B0703020102020204" pitchFamily="34" charset="0"/>
            </a:endParaRPr>
          </a:p>
          <a:p>
            <a:r>
              <a:rPr lang="en-US" b="1" dirty="0" smtClean="0">
                <a:latin typeface="Franklin Gothic Demi" panose="020B0703020102020204" pitchFamily="34" charset="0"/>
              </a:rPr>
              <a:t>3= Bilateral hemianopia </a:t>
            </a:r>
            <a:r>
              <a:rPr lang="en-US" b="1" dirty="0" smtClean="0"/>
              <a:t>(blind including cortical blindness)</a:t>
            </a:r>
            <a:endParaRPr lang="en-US" b="1" dirty="0"/>
          </a:p>
        </p:txBody>
      </p:sp>
    </p:spTree>
    <p:extLst>
      <p:ext uri="{BB962C8B-B14F-4D97-AF65-F5344CB8AC3E}">
        <p14:creationId xmlns:p14="http://schemas.microsoft.com/office/powerpoint/2010/main" val="1630009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Facial Palsy</a:t>
            </a:r>
            <a:endParaRPr lang="en-US" dirty="0"/>
          </a:p>
        </p:txBody>
      </p:sp>
      <p:sp>
        <p:nvSpPr>
          <p:cNvPr id="3" name="Content Placeholder 2"/>
          <p:cNvSpPr>
            <a:spLocks noGrp="1"/>
          </p:cNvSpPr>
          <p:nvPr>
            <p:ph idx="1"/>
          </p:nvPr>
        </p:nvSpPr>
        <p:spPr/>
        <p:txBody>
          <a:bodyPr/>
          <a:lstStyle/>
          <a:p>
            <a:r>
              <a:rPr lang="en-US" b="1" dirty="0" smtClean="0">
                <a:latin typeface="Franklin Gothic Demi" panose="020B0703020102020204" pitchFamily="34" charset="0"/>
              </a:rPr>
              <a:t>0= Normal symmetrical movements</a:t>
            </a:r>
          </a:p>
          <a:p>
            <a:r>
              <a:rPr lang="en-US" b="1" dirty="0" smtClean="0">
                <a:latin typeface="Franklin Gothic Demi" panose="020B0703020102020204" pitchFamily="34" charset="0"/>
              </a:rPr>
              <a:t>1= Minor paralysis </a:t>
            </a:r>
            <a:r>
              <a:rPr lang="en-US" b="1" dirty="0" smtClean="0"/>
              <a:t>(flattened </a:t>
            </a:r>
            <a:r>
              <a:rPr lang="en-US" b="1" dirty="0" err="1" smtClean="0"/>
              <a:t>nasolabia</a:t>
            </a:r>
            <a:r>
              <a:rPr lang="en-US" b="1" dirty="0" smtClean="0"/>
              <a:t> fold, asymmetry on smiling</a:t>
            </a:r>
          </a:p>
          <a:p>
            <a:r>
              <a:rPr lang="en-US" b="1" dirty="0" smtClean="0">
                <a:latin typeface="Franklin Gothic Demi" panose="020B0703020102020204" pitchFamily="34" charset="0"/>
              </a:rPr>
              <a:t>2= Partial paralysis </a:t>
            </a:r>
            <a:r>
              <a:rPr lang="en-US" b="1" dirty="0" smtClean="0"/>
              <a:t>(total or near-total paralysis of lower face</a:t>
            </a:r>
          </a:p>
          <a:p>
            <a:r>
              <a:rPr lang="en-US" b="1" dirty="0" smtClean="0">
                <a:latin typeface="Franklin Gothic Demi" panose="020B0703020102020204" pitchFamily="34" charset="0"/>
              </a:rPr>
              <a:t>3= Complete paralysis</a:t>
            </a:r>
            <a:r>
              <a:rPr lang="en-US" b="1" dirty="0" smtClean="0"/>
              <a:t> of one or both sides (absence of facial movement in upper and lower face).</a:t>
            </a:r>
            <a:endParaRPr lang="en-US" b="1" dirty="0"/>
          </a:p>
        </p:txBody>
      </p:sp>
    </p:spTree>
    <p:extLst>
      <p:ext uri="{BB962C8B-B14F-4D97-AF65-F5344CB8AC3E}">
        <p14:creationId xmlns:p14="http://schemas.microsoft.com/office/powerpoint/2010/main" val="2588127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Motor Arm</a:t>
            </a:r>
            <a:endParaRPr lang="en-US" dirty="0"/>
          </a:p>
        </p:txBody>
      </p:sp>
      <p:sp>
        <p:nvSpPr>
          <p:cNvPr id="3" name="Content Placeholder 2"/>
          <p:cNvSpPr>
            <a:spLocks noGrp="1"/>
          </p:cNvSpPr>
          <p:nvPr>
            <p:ph idx="1"/>
          </p:nvPr>
        </p:nvSpPr>
        <p:spPr/>
        <p:txBody>
          <a:bodyPr/>
          <a:lstStyle/>
          <a:p>
            <a:r>
              <a:rPr lang="en-US" b="1" dirty="0">
                <a:latin typeface="Franklin Gothic Demi" panose="020B0703020102020204" pitchFamily="34" charset="0"/>
              </a:rPr>
              <a:t>0= No drift</a:t>
            </a:r>
            <a:r>
              <a:rPr lang="en-US" b="1" dirty="0" smtClean="0"/>
              <a:t>; limb holds 90 (or 45) degrees for full 10 seconds.</a:t>
            </a:r>
          </a:p>
          <a:p>
            <a:r>
              <a:rPr lang="en-US" b="1" dirty="0">
                <a:latin typeface="Franklin Gothic Demi" panose="020B0703020102020204" pitchFamily="34" charset="0"/>
              </a:rPr>
              <a:t>1= Drift</a:t>
            </a:r>
            <a:r>
              <a:rPr lang="en-US" b="1" dirty="0" smtClean="0"/>
              <a:t>; limb </a:t>
            </a:r>
            <a:r>
              <a:rPr lang="en-US" b="1" dirty="0"/>
              <a:t>holds 9</a:t>
            </a:r>
            <a:r>
              <a:rPr lang="en-US" b="1" dirty="0" smtClean="0"/>
              <a:t>0 (or 45) degrees, but drifts down before full 10 seconds, does not hit bed or other support.</a:t>
            </a:r>
          </a:p>
          <a:p>
            <a:r>
              <a:rPr lang="en-US" b="1" dirty="0">
                <a:latin typeface="Franklin Gothic Demi" panose="020B0703020102020204" pitchFamily="34" charset="0"/>
              </a:rPr>
              <a:t>2= Some effort against gravity</a:t>
            </a:r>
            <a:r>
              <a:rPr lang="en-US" b="1" dirty="0" smtClean="0"/>
              <a:t>; limb cannot get to or maintain 90 (or 45) degrees, drifts down to bed, but has some effort against gravity.</a:t>
            </a:r>
          </a:p>
          <a:p>
            <a:r>
              <a:rPr lang="en-US" b="1" dirty="0">
                <a:latin typeface="Franklin Gothic Demi" panose="020B0703020102020204" pitchFamily="34" charset="0"/>
              </a:rPr>
              <a:t>3= No effort against </a:t>
            </a:r>
            <a:r>
              <a:rPr lang="en-US" b="1" dirty="0" smtClean="0">
                <a:latin typeface="Franklin Gothic Demi" panose="020B0703020102020204" pitchFamily="34" charset="0"/>
              </a:rPr>
              <a:t>g</a:t>
            </a:r>
            <a:r>
              <a:rPr lang="en-US" b="1" dirty="0">
                <a:latin typeface="Franklin Gothic Demi" panose="020B0703020102020204" pitchFamily="34" charset="0"/>
              </a:rPr>
              <a:t>ravity.</a:t>
            </a:r>
          </a:p>
          <a:p>
            <a:r>
              <a:rPr lang="en-US" b="1" dirty="0">
                <a:latin typeface="Franklin Gothic Demi" panose="020B0703020102020204" pitchFamily="34" charset="0"/>
              </a:rPr>
              <a:t>4= No movement.</a:t>
            </a:r>
          </a:p>
          <a:p>
            <a:r>
              <a:rPr lang="en-US" b="1" dirty="0">
                <a:latin typeface="Franklin Gothic Demi" panose="020B0703020102020204" pitchFamily="34" charset="0"/>
              </a:rPr>
              <a:t>UN= Amputation or joint fusion</a:t>
            </a:r>
            <a:r>
              <a:rPr lang="en-US" b="1" dirty="0" smtClean="0">
                <a:latin typeface="Franklin Gothic Demi" panose="020B0703020102020204" pitchFamily="34" charset="0"/>
              </a:rPr>
              <a:t>.</a:t>
            </a:r>
          </a:p>
        </p:txBody>
      </p:sp>
    </p:spTree>
    <p:extLst>
      <p:ext uri="{BB962C8B-B14F-4D97-AF65-F5344CB8AC3E}">
        <p14:creationId xmlns:p14="http://schemas.microsoft.com/office/powerpoint/2010/main" val="27272151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TM01790490[[fn=Decatur]]</Template>
  <TotalTime>1965</TotalTime>
  <Words>2268</Words>
  <Application>Microsoft Office PowerPoint</Application>
  <PresentationFormat>On-screen Show (4:3)</PresentationFormat>
  <Paragraphs>104</Paragraphs>
  <Slides>17</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Bodoni MT Condensed</vt:lpstr>
      <vt:lpstr>Calibri</vt:lpstr>
      <vt:lpstr>Courier New</vt:lpstr>
      <vt:lpstr>Franklin Gothic Book</vt:lpstr>
      <vt:lpstr>Franklin Gothic Demi</vt:lpstr>
      <vt:lpstr>Wingdings</vt:lpstr>
      <vt:lpstr>Decatur</vt:lpstr>
      <vt:lpstr>NIHSS National Institute of Health Stroke Scale</vt:lpstr>
      <vt:lpstr>Purpose</vt:lpstr>
      <vt:lpstr>1a. Level of Consciousness</vt:lpstr>
      <vt:lpstr>1b. LOC Questions</vt:lpstr>
      <vt:lpstr>1c. LOC commands</vt:lpstr>
      <vt:lpstr>2. Best Gaze</vt:lpstr>
      <vt:lpstr>Visual</vt:lpstr>
      <vt:lpstr>Facial Palsy</vt:lpstr>
      <vt:lpstr>5. Motor Arm</vt:lpstr>
      <vt:lpstr>6. Motor Leg</vt:lpstr>
      <vt:lpstr>7.Limb Ataxia</vt:lpstr>
      <vt:lpstr>8. Sensory</vt:lpstr>
      <vt:lpstr>9. Best Language</vt:lpstr>
      <vt:lpstr>PowerPoint Presentation</vt:lpstr>
      <vt:lpstr>10. Dysarthria</vt:lpstr>
      <vt:lpstr>15. Extinction and Inattention (formerly neglect)</vt:lpstr>
      <vt:lpstr>Refernces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NIHSS National Institute of Health Stroke Scale</dc:title>
  <dc:creator>Yvonne Skewis</dc:creator>
  <cp:lastModifiedBy>cvrac</cp:lastModifiedBy>
  <cp:revision>38</cp:revision>
  <dcterms:created xsi:type="dcterms:W3CDTF">2016-07-06T15:33:50Z</dcterms:created>
  <dcterms:modified xsi:type="dcterms:W3CDTF">2016-07-29T20:44:41Z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F4C76F7A-4042-4331-B2A1-0E0FF3A15A18</vt:lpwstr>
  </property>
  <property fmtid="{D5CDD505-2E9C-101B-9397-08002B2CF9AE}" pid="3" name="ArticulatePath">
    <vt:lpwstr>NIHSS</vt:lpwstr>
  </property>
</Properties>
</file>