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56"/>
  </p:notesMasterIdLst>
  <p:sldIdLst>
    <p:sldId id="256" r:id="rId2"/>
    <p:sldId id="278" r:id="rId3"/>
    <p:sldId id="258" r:id="rId4"/>
    <p:sldId id="259" r:id="rId5"/>
    <p:sldId id="261" r:id="rId6"/>
    <p:sldId id="316" r:id="rId7"/>
    <p:sldId id="266" r:id="rId8"/>
    <p:sldId id="317" r:id="rId9"/>
    <p:sldId id="267" r:id="rId10"/>
    <p:sldId id="290" r:id="rId11"/>
    <p:sldId id="262" r:id="rId12"/>
    <p:sldId id="292" r:id="rId13"/>
    <p:sldId id="293" r:id="rId14"/>
    <p:sldId id="294" r:id="rId15"/>
    <p:sldId id="296" r:id="rId16"/>
    <p:sldId id="297" r:id="rId17"/>
    <p:sldId id="298" r:id="rId18"/>
    <p:sldId id="312" r:id="rId19"/>
    <p:sldId id="300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260" r:id="rId30"/>
    <p:sldId id="288" r:id="rId31"/>
    <p:sldId id="289" r:id="rId32"/>
    <p:sldId id="269" r:id="rId33"/>
    <p:sldId id="270" r:id="rId34"/>
    <p:sldId id="264" r:id="rId35"/>
    <p:sldId id="313" r:id="rId36"/>
    <p:sldId id="268" r:id="rId37"/>
    <p:sldId id="273" r:id="rId38"/>
    <p:sldId id="274" r:id="rId39"/>
    <p:sldId id="275" r:id="rId40"/>
    <p:sldId id="276" r:id="rId41"/>
    <p:sldId id="277" r:id="rId42"/>
    <p:sldId id="279" r:id="rId43"/>
    <p:sldId id="315" r:id="rId44"/>
    <p:sldId id="280" r:id="rId45"/>
    <p:sldId id="281" r:id="rId46"/>
    <p:sldId id="282" r:id="rId47"/>
    <p:sldId id="284" r:id="rId48"/>
    <p:sldId id="287" r:id="rId49"/>
    <p:sldId id="286" r:id="rId50"/>
    <p:sldId id="314" r:id="rId51"/>
    <p:sldId id="283" r:id="rId52"/>
    <p:sldId id="318" r:id="rId53"/>
    <p:sldId id="265" r:id="rId54"/>
    <p:sldId id="319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A3E5D-D05B-504F-A1F5-1B776069D57C}" type="datetimeFigureOut">
              <a:rPr lang="en-US" smtClean="0"/>
              <a:t>06/28/2016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066C3-67DB-C848-B774-CF688C42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1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5762F-29F0-4C45-9E27-CF9775EE2BB3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918098" y="641351"/>
            <a:ext cx="2372915" cy="3164416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20316" y="4008968"/>
            <a:ext cx="4966097" cy="3799417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15830" rIns="82058" bIns="41029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endParaRPr lang="en-US" sz="2000">
              <a:latin typeface="" charset="0"/>
              <a:cs typeface="IPAMincho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E6A6B-BBFD-F049-9CF4-3E48520C11A3}" type="slidenum">
              <a:rPr lang="en-US"/>
              <a:pPr/>
              <a:t>22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9CF6A-0DEC-6040-A8B6-757C7ED0526B}" type="slidenum">
              <a:rPr lang="en-US"/>
              <a:pPr/>
              <a:t>23</a:t>
            </a:fld>
            <a:endParaRPr lang="en-US"/>
          </a:p>
        </p:txBody>
      </p:sp>
      <p:sp>
        <p:nvSpPr>
          <p:cNvPr id="1331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918098" y="641351"/>
            <a:ext cx="2372915" cy="3164416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20316" y="4008968"/>
            <a:ext cx="4966097" cy="379941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915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US" sz="1000">
                <a:latin typeface="Arial Unicode MS" charset="0"/>
                <a:cs typeface="Arial Unicode MS" charset="0"/>
              </a:rPr>
              <a:t>Figure 1. Body Temperature during the Intervention Period.</a:t>
            </a:r>
            <a:r>
              <a:rPr lang="en-US" sz="1000">
                <a:latin typeface="Arial"/>
                <a:cs typeface="Arial Unicode MS" charset="0"/>
              </a:rPr>
              <a:t> </a:t>
            </a:r>
            <a:r>
              <a:rPr lang="en-US" sz="1000">
                <a:latin typeface="Arial Unicode MS" charset="0"/>
                <a:cs typeface="Arial Unicode MS" charset="0"/>
              </a:rPr>
              <a:t>Shown are body-temperature curves in the 33°C and 36°C groups for the 860 patients in whom a bladder temperature was recorded. In the remaining 79 patients, the temperature was recorded with an intravascular or esophageal probe, with a similar temperature profile (data not shown). Rewarming was commenced at 28 hours after randomization. The temperature curves display the means, and the I bars indicate ±2 SD (95% of the observations are within the error bars).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74586-959C-A24B-9ACD-2EEFD49901A4}" type="slidenum">
              <a:rPr lang="en-US"/>
              <a:pPr/>
              <a:t>24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3B2FC-FABD-E74B-832C-A18216E138BA}" type="slidenum">
              <a:rPr lang="en-US"/>
              <a:pPr/>
              <a:t>25</a:t>
            </a:fld>
            <a:endParaRPr lang="en-US"/>
          </a:p>
        </p:txBody>
      </p:sp>
      <p:sp>
        <p:nvSpPr>
          <p:cNvPr id="1536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918098" y="641351"/>
            <a:ext cx="2372915" cy="3164416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20316" y="4008968"/>
            <a:ext cx="4966097" cy="379941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15830" rIns="82058" bIns="41029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endParaRPr lang="en-US" sz="2000">
              <a:latin typeface="" charset="0"/>
              <a:cs typeface="IPAMincho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BF4F7-3E55-3B47-830E-E1E06239A9A8}" type="slidenum">
              <a:rPr lang="en-US"/>
              <a:pPr/>
              <a:t>26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FD456-80BA-2740-998E-422232CF000A}" type="slidenum">
              <a:rPr lang="en-US"/>
              <a:pPr/>
              <a:t>27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E722E-D985-DE42-A82F-D67B33058630}" type="slidenum">
              <a:rPr lang="en-US"/>
              <a:pPr/>
              <a:t>28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F138A-D836-D44B-91A7-08658DA71A71}" type="slidenum">
              <a:rPr lang="en-US"/>
              <a:pPr/>
              <a:t>13</a:t>
            </a:fld>
            <a:endParaRPr lang="en-US"/>
          </a:p>
        </p:txBody>
      </p:sp>
      <p:sp>
        <p:nvSpPr>
          <p:cNvPr id="2457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641350"/>
            <a:ext cx="4217987" cy="316388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20316" y="4008968"/>
            <a:ext cx="4966097" cy="3799417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15830" rIns="82058" bIns="41029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endParaRPr lang="en-US" sz="2000">
              <a:latin typeface="" charset="0"/>
              <a:cs typeface="IPAMincho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22903-CEA2-0948-A5D3-0BD17586564C}" type="slidenum">
              <a:rPr lang="en-US"/>
              <a:pPr/>
              <a:t>14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B396A-8CDE-CB43-A99E-36A3451911F3}" type="slidenum">
              <a:rPr lang="en-US"/>
              <a:pPr/>
              <a:t>15</a:t>
            </a:fld>
            <a:endParaRPr lang="en-US"/>
          </a:p>
        </p:txBody>
      </p:sp>
      <p:sp>
        <p:nvSpPr>
          <p:cNvPr id="2867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918098" y="641351"/>
            <a:ext cx="2372915" cy="3164416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20316" y="4008968"/>
            <a:ext cx="4966097" cy="3799417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915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US" sz="1000">
                <a:latin typeface="Arial Unicode MS" charset="0"/>
                <a:cs typeface="Arial Unicode MS" charset="0"/>
              </a:rPr>
              <a:t>Figure 1. Bladder Temperature in the Normothermia and Hypothermia Groups.</a:t>
            </a:r>
            <a:r>
              <a:rPr lang="en-US" sz="1000">
                <a:latin typeface="Arial"/>
                <a:cs typeface="Arial Unicode MS" charset="0"/>
              </a:rPr>
              <a:t> </a:t>
            </a:r>
            <a:r>
              <a:rPr lang="en-US" sz="1000">
                <a:latin typeface="Arial Unicode MS" charset="0"/>
                <a:cs typeface="Arial Unicode MS" charset="0"/>
              </a:rPr>
              <a:t>The T bars indicate the 75th percentile in the normothermia group and the 25th percentile in the hypothermia group. The target temperature in the hypothermia group was 32°C to 34°C, and the duration of cooling was 24 hours. Only patients with recorded temperatures were included in the analysis.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987DD-B714-3449-BCFE-12C84A258895}" type="slidenum">
              <a:rPr lang="en-US"/>
              <a:pPr/>
              <a:t>16</a:t>
            </a:fld>
            <a:endParaRPr lang="en-US"/>
          </a:p>
        </p:txBody>
      </p:sp>
      <p:sp>
        <p:nvSpPr>
          <p:cNvPr id="3072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918098" y="641351"/>
            <a:ext cx="2372915" cy="3164416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20316" y="4008968"/>
            <a:ext cx="4966097" cy="3799417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15830" rIns="82058" bIns="41029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endParaRPr lang="en-US" sz="2000">
              <a:latin typeface="" charset="0"/>
              <a:cs typeface="IPAMincho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F4D93-7471-FD48-BE50-2FEAFA306C87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918098" y="641351"/>
            <a:ext cx="2372915" cy="3164416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20316" y="4008968"/>
            <a:ext cx="4966097" cy="3799417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915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US" sz="1000">
                <a:latin typeface="Arial Unicode MS" charset="0"/>
                <a:cs typeface="Arial Unicode MS" charset="0"/>
              </a:rPr>
              <a:t>Figure 2. Cumulative Survival in the Normothermia and Hypothermia Groups.</a:t>
            </a:r>
            <a:r>
              <a:rPr lang="en-US" sz="1000">
                <a:latin typeface="Arial"/>
                <a:cs typeface="Arial Unicode MS" charset="0"/>
              </a:rPr>
              <a:t> </a:t>
            </a:r>
            <a:r>
              <a:rPr lang="en-US" sz="1000">
                <a:latin typeface="Arial Unicode MS" charset="0"/>
                <a:cs typeface="Arial Unicode MS" charset="0"/>
              </a:rPr>
              <a:t>Censored data are indicated by tick marks.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66B59-9013-0943-B80F-EDB0AC4E1ED3}" type="slidenum">
              <a:rPr lang="en-US"/>
              <a:pPr/>
              <a:t>19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D5151-00D8-EB4E-95C7-66D08B69F596}" type="slidenum">
              <a:rPr lang="en-US"/>
              <a:pPr/>
              <a:t>20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51F8E-6245-E248-9AFA-9AB4574A1E4A}" type="slidenum">
              <a:rPr lang="en-US"/>
              <a:pPr/>
              <a:t>21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2F6A-D167-F74E-A329-5C8DE06B1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4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5A0A-3FBF-BA4E-890E-D8D9CA0A8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6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8FCE-11F4-654B-9EBE-68FAE8D37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9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C35D1-A891-E648-81CF-FD86AC998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8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02E10B-9357-C243-8652-F9844C797B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6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3A77-6FE9-B640-815B-780B78580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7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DF75-6D18-7947-B10C-6E92F26FD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7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8E6A-22F4-D545-9927-26EA4A299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2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FC243-39D4-CA4D-BC05-62E973C16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5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5A9C-345E-484A-B7BE-67BCB903F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5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049BE-4047-854E-85A1-F904E4DCB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101C-B657-1343-9461-EA8C662A0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6F854-9FB0-C44E-8911-D5285B4CA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7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54FEE7-0F77-6241-8BED-436FC648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16446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1018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25590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0162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667" y="2130425"/>
            <a:ext cx="8673770" cy="1470025"/>
          </a:xfrm>
        </p:spPr>
        <p:txBody>
          <a:bodyPr/>
          <a:lstStyle/>
          <a:p>
            <a:r>
              <a:rPr lang="en-US" dirty="0" smtClean="0"/>
              <a:t>Targeted Temperature Management:</a:t>
            </a:r>
            <a:br>
              <a:rPr lang="en-US" dirty="0" smtClean="0"/>
            </a:br>
            <a:r>
              <a:rPr lang="en-US" sz="3200" dirty="0" smtClean="0"/>
              <a:t>Therapeutic Hypothermia after Cardiac Arrest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Jordan S. Weingarten, MD</a:t>
            </a:r>
          </a:p>
          <a:p>
            <a:r>
              <a:rPr lang="en-US" dirty="0" smtClean="0"/>
              <a:t>Medical Director, SMC Austin Adult ICU</a:t>
            </a:r>
          </a:p>
          <a:p>
            <a:r>
              <a:rPr lang="en-US" dirty="0" smtClean="0"/>
              <a:t>Medical Director, SMC Austin Adult ECMO</a:t>
            </a:r>
          </a:p>
          <a:p>
            <a:r>
              <a:rPr lang="en-US" dirty="0" smtClean="0"/>
              <a:t>July 30,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4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animal data suggesting benefit of hypothermia on mitigating severity of neurological damage following anoxic insult</a:t>
            </a:r>
          </a:p>
          <a:p>
            <a:r>
              <a:rPr lang="en-US" dirty="0" smtClean="0"/>
              <a:t>First good human data published in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88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51" y="680238"/>
            <a:ext cx="8229600" cy="1229782"/>
          </a:xfrm>
        </p:spPr>
        <p:txBody>
          <a:bodyPr/>
          <a:lstStyle/>
          <a:p>
            <a:r>
              <a:rPr lang="en-US" sz="2800" dirty="0" smtClean="0">
                <a:latin typeface="Arial Bold" charset="0"/>
              </a:rPr>
              <a:t>“Treatment </a:t>
            </a:r>
            <a:r>
              <a:rPr lang="en-US" sz="2800" dirty="0">
                <a:latin typeface="Arial Bold" charset="0"/>
              </a:rPr>
              <a:t>of Comatose Survivors of Out-of-Hospital Cardiac Arrest with Induced </a:t>
            </a:r>
            <a:r>
              <a:rPr lang="en-US" sz="2800" dirty="0" smtClean="0">
                <a:latin typeface="Arial Bold" charset="0"/>
              </a:rPr>
              <a:t>Hypothermia”</a:t>
            </a:r>
            <a:r>
              <a:rPr lang="en-US" dirty="0">
                <a:latin typeface="Arial Bold" charset="0"/>
              </a:rPr>
              <a:t/>
            </a:r>
            <a:br>
              <a:rPr lang="en-US" dirty="0">
                <a:latin typeface="Arial Bold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087"/>
            <a:ext cx="7875004" cy="3181099"/>
          </a:xfrm>
        </p:spPr>
        <p:txBody>
          <a:bodyPr/>
          <a:lstStyle/>
          <a:p>
            <a:r>
              <a:rPr lang="en-US" sz="2000" dirty="0" smtClean="0"/>
              <a:t>Small </a:t>
            </a:r>
            <a:r>
              <a:rPr lang="en-US" sz="2000" dirty="0"/>
              <a:t>(77 patients) single city study (4 EDs in Melbourne), randomized, prospective, partially </a:t>
            </a:r>
            <a:r>
              <a:rPr lang="en-US" sz="2000" dirty="0" smtClean="0"/>
              <a:t>blinded</a:t>
            </a:r>
          </a:p>
          <a:p>
            <a:r>
              <a:rPr lang="en-US" sz="2000" dirty="0" smtClean="0"/>
              <a:t>VF </a:t>
            </a:r>
            <a:r>
              <a:rPr lang="en-US" sz="2000" dirty="0"/>
              <a:t>arrest only, coma after ROSC</a:t>
            </a:r>
          </a:p>
          <a:p>
            <a:r>
              <a:rPr lang="en-US" sz="2000" dirty="0"/>
              <a:t>Cardiogenic shock excluded (SBP&lt;90 on epinephrine)</a:t>
            </a:r>
          </a:p>
          <a:p>
            <a:r>
              <a:rPr lang="en-US" sz="2000" dirty="0"/>
              <a:t>Women under 50 </a:t>
            </a:r>
            <a:r>
              <a:rPr lang="en-US" sz="2000" dirty="0" smtClean="0"/>
              <a:t>excluded</a:t>
            </a:r>
          </a:p>
          <a:p>
            <a:r>
              <a:rPr lang="en-US" sz="2000" dirty="0"/>
              <a:t>Patients cooled to 33º C or target of  37º C</a:t>
            </a:r>
          </a:p>
          <a:p>
            <a:r>
              <a:rPr lang="en-US" sz="2000" dirty="0"/>
              <a:t>Temperature maintained for 12 </a:t>
            </a:r>
            <a:r>
              <a:rPr lang="en-US" sz="2000" dirty="0" smtClean="0"/>
              <a:t>hours; rewarmed over </a:t>
            </a:r>
            <a:r>
              <a:rPr lang="en-US" sz="2000" dirty="0"/>
              <a:t>6 hours</a:t>
            </a:r>
          </a:p>
          <a:p>
            <a:r>
              <a:rPr lang="en-US" sz="2000" dirty="0"/>
              <a:t>Usual care after 24 hours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74513" y="5822976"/>
            <a:ext cx="455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latin typeface="Arial Bold" charset="0"/>
              </a:rPr>
              <a:t>NEJM 2002; 346:557-56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1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6256338"/>
            <a:ext cx="25304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012825"/>
            <a:ext cx="7254875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417513" y="160338"/>
            <a:ext cx="8312150" cy="6461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defTabSz="409575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49288" algn="l"/>
                <a:tab pos="1298575" algn="l"/>
                <a:tab pos="1949450" algn="l"/>
                <a:tab pos="2598738" algn="l"/>
                <a:tab pos="3248025" algn="l"/>
                <a:tab pos="3897313" algn="l"/>
                <a:tab pos="4548188" algn="l"/>
                <a:tab pos="5197475" algn="l"/>
                <a:tab pos="5846763" algn="l"/>
                <a:tab pos="6496050" algn="l"/>
                <a:tab pos="7145338" algn="l"/>
                <a:tab pos="7796213" algn="l"/>
              </a:tabLst>
            </a:pPr>
            <a:r>
              <a:rPr lang="en-US" sz="1400" b="1">
                <a:solidFill>
                  <a:srgbClr val="FFFFFF"/>
                </a:solidFill>
                <a:cs typeface="Arial Unicode MS" charset="0"/>
              </a:rPr>
              <a:t>Physiological and Hemodynamic Values.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944563" y="6013450"/>
            <a:ext cx="5519737" cy="32067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2211" rIns="0" bIns="0"/>
          <a:lstStyle/>
          <a:p>
            <a:pPr algn="l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200" b="1" dirty="0">
                <a:cs typeface="Arial Unicode MS" charset="0"/>
              </a:rPr>
              <a:t>Bernard SA et al. N </a:t>
            </a:r>
            <a:r>
              <a:rPr lang="en-US" sz="1200" b="1" dirty="0" err="1">
                <a:cs typeface="Arial Unicode MS" charset="0"/>
              </a:rPr>
              <a:t>Engl</a:t>
            </a:r>
            <a:r>
              <a:rPr lang="en-US" sz="1200" b="1" dirty="0">
                <a:cs typeface="Arial Unicode MS" charset="0"/>
              </a:rPr>
              <a:t> J Med 2002;346:557-563.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6256338"/>
            <a:ext cx="25304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012825"/>
            <a:ext cx="4451350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417513" y="160338"/>
            <a:ext cx="8312150" cy="6461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defTabSz="409575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49288" algn="l"/>
                <a:tab pos="1298575" algn="l"/>
                <a:tab pos="1949450" algn="l"/>
                <a:tab pos="2598738" algn="l"/>
                <a:tab pos="3248025" algn="l"/>
                <a:tab pos="3897313" algn="l"/>
                <a:tab pos="4548188" algn="l"/>
                <a:tab pos="5197475" algn="l"/>
                <a:tab pos="5846763" algn="l"/>
                <a:tab pos="6496050" algn="l"/>
                <a:tab pos="7145338" algn="l"/>
                <a:tab pos="7796213" algn="l"/>
              </a:tabLst>
            </a:pPr>
            <a:r>
              <a:rPr lang="en-US" sz="1400" b="1">
                <a:solidFill>
                  <a:srgbClr val="FFFFFF"/>
                </a:solidFill>
                <a:cs typeface="Arial Unicode MS" charset="0"/>
              </a:rPr>
              <a:t>Outcome of Patients at Discharge from the Hospital.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347913" y="6013450"/>
            <a:ext cx="4116387" cy="32067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2211" rIns="0" bIns="0"/>
          <a:lstStyle/>
          <a:p>
            <a:pPr algn="l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200" b="1" dirty="0">
                <a:cs typeface="Arial Unicode MS" charset="0"/>
              </a:rPr>
              <a:t>Bernard SA et al. N </a:t>
            </a:r>
            <a:r>
              <a:rPr lang="en-US" sz="1200" b="1" dirty="0" err="1">
                <a:cs typeface="Arial Unicode MS" charset="0"/>
              </a:rPr>
              <a:t>Engl</a:t>
            </a:r>
            <a:r>
              <a:rPr lang="en-US" sz="1200" b="1" dirty="0">
                <a:cs typeface="Arial Unicode MS" charset="0"/>
              </a:rPr>
              <a:t> J Med 2002;346:557-</a:t>
            </a:r>
            <a:r>
              <a:rPr lang="en-US" sz="1200" b="1" dirty="0" smtClean="0">
                <a:cs typeface="Arial Unicode MS" charset="0"/>
              </a:rPr>
              <a:t>563</a:t>
            </a:r>
            <a:endParaRPr lang="en-US" sz="1200" b="1" dirty="0"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 Bold" charset="0"/>
              </a:rPr>
              <a:t>“Mild </a:t>
            </a:r>
            <a:r>
              <a:rPr lang="en-US" sz="2800" dirty="0">
                <a:latin typeface="Arial Bold" charset="0"/>
              </a:rPr>
              <a:t>Therapeutic Hypothermia to Improve the Neurologic Outcome after Cardiac </a:t>
            </a:r>
            <a:r>
              <a:rPr lang="en-US" sz="2800" dirty="0" smtClean="0">
                <a:latin typeface="Arial Bold" charset="0"/>
              </a:rPr>
              <a:t>Arrest”</a:t>
            </a:r>
            <a:endParaRPr lang="en-US" sz="2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7070"/>
            <a:ext cx="8229600" cy="3407147"/>
          </a:xfrm>
        </p:spPr>
        <p:txBody>
          <a:bodyPr/>
          <a:lstStyle/>
          <a:p>
            <a:r>
              <a:rPr lang="en-US" dirty="0"/>
              <a:t>Moderately large (275 </a:t>
            </a:r>
            <a:r>
              <a:rPr lang="en-US" dirty="0" err="1"/>
              <a:t>pts</a:t>
            </a:r>
            <a:r>
              <a:rPr lang="en-US" dirty="0"/>
              <a:t>), randomized prospective multi-center study</a:t>
            </a:r>
          </a:p>
          <a:p>
            <a:r>
              <a:rPr lang="en-US" dirty="0" smtClean="0"/>
              <a:t>Witnessed </a:t>
            </a:r>
            <a:r>
              <a:rPr lang="en-US" dirty="0"/>
              <a:t>OOH VF or VT arrest</a:t>
            </a:r>
          </a:p>
          <a:p>
            <a:r>
              <a:rPr lang="en-US" dirty="0"/>
              <a:t>&lt;60 min to ROSC</a:t>
            </a:r>
          </a:p>
          <a:p>
            <a:r>
              <a:rPr lang="en-US" dirty="0"/>
              <a:t>Multiple exclusion criteria</a:t>
            </a:r>
          </a:p>
          <a:p>
            <a:r>
              <a:rPr lang="en-US" dirty="0"/>
              <a:t>Target 32-34ºC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ja-JP" altLang="en-US" dirty="0"/>
              <a:t>“</a:t>
            </a:r>
            <a:r>
              <a:rPr lang="en-US" dirty="0"/>
              <a:t>normal</a:t>
            </a:r>
            <a:r>
              <a:rPr lang="ja-JP" altLang="en-US" dirty="0"/>
              <a:t>”</a:t>
            </a:r>
            <a:r>
              <a:rPr lang="en-US" dirty="0"/>
              <a:t> for 24 hours, followed by passive rewarming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748087" y="5972106"/>
            <a:ext cx="5141913" cy="5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cs typeface="Arial Unicode MS" charset="0"/>
              </a:rPr>
              <a:t>The Hypothermia after Cardiac Arrest Study Group. </a:t>
            </a:r>
            <a:endParaRPr lang="en-US" sz="1400" b="1" dirty="0" smtClean="0">
              <a:cs typeface="Arial Unicode MS" charset="0"/>
            </a:endParaRPr>
          </a:p>
          <a:p>
            <a:r>
              <a:rPr lang="en-US" sz="1400" b="1" dirty="0" smtClean="0">
                <a:cs typeface="Arial Unicode MS" charset="0"/>
              </a:rPr>
              <a:t>N </a:t>
            </a:r>
            <a:r>
              <a:rPr lang="en-US" sz="1400" b="1" dirty="0" err="1">
                <a:cs typeface="Arial Unicode MS" charset="0"/>
              </a:rPr>
              <a:t>Engl</a:t>
            </a:r>
            <a:r>
              <a:rPr lang="en-US" sz="1400" b="1" dirty="0">
                <a:cs typeface="Arial Unicode MS" charset="0"/>
              </a:rPr>
              <a:t> J Med 2002;346:549-556.</a:t>
            </a:r>
            <a:endParaRPr lang="en-US" sz="1400" dirty="0">
              <a:solidFill>
                <a:srgbClr val="2626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6256338"/>
            <a:ext cx="25304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012825"/>
            <a:ext cx="7508875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417513" y="160338"/>
            <a:ext cx="8312150" cy="6461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defTabSz="409575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49288" algn="l"/>
                <a:tab pos="1298575" algn="l"/>
                <a:tab pos="1949450" algn="l"/>
                <a:tab pos="2598738" algn="l"/>
                <a:tab pos="3248025" algn="l"/>
                <a:tab pos="3897313" algn="l"/>
                <a:tab pos="4548188" algn="l"/>
                <a:tab pos="5197475" algn="l"/>
                <a:tab pos="5846763" algn="l"/>
                <a:tab pos="6496050" algn="l"/>
                <a:tab pos="7145338" algn="l"/>
                <a:tab pos="7796213" algn="l"/>
              </a:tabLst>
            </a:pPr>
            <a:r>
              <a:rPr lang="en-US" sz="1400" b="1">
                <a:solidFill>
                  <a:srgbClr val="FFFFFF"/>
                </a:solidFill>
                <a:cs typeface="Arial Unicode MS" charset="0"/>
              </a:rPr>
              <a:t>Bladder Temperature in the Normothermia and Hypothermia Groups.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963613" y="6013450"/>
            <a:ext cx="5500687" cy="32067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2211" rIns="0" bIns="0"/>
          <a:lstStyle/>
          <a:p>
            <a:pPr algn="l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200" b="1">
                <a:cs typeface="Arial Unicode MS" charset="0"/>
              </a:rPr>
              <a:t>The Hypothermia after Cardiac Arrest Study Group. N Engl J Med 2002;346:549-556.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6256338"/>
            <a:ext cx="25304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344613"/>
            <a:ext cx="8115300" cy="41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417513" y="160338"/>
            <a:ext cx="8312150" cy="6461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defTabSz="409575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49288" algn="l"/>
                <a:tab pos="1298575" algn="l"/>
                <a:tab pos="1949450" algn="l"/>
                <a:tab pos="2598738" algn="l"/>
                <a:tab pos="3248025" algn="l"/>
                <a:tab pos="3897313" algn="l"/>
                <a:tab pos="4548188" algn="l"/>
                <a:tab pos="5197475" algn="l"/>
                <a:tab pos="5846763" algn="l"/>
                <a:tab pos="6496050" algn="l"/>
                <a:tab pos="7145338" algn="l"/>
                <a:tab pos="7796213" algn="l"/>
              </a:tabLst>
            </a:pPr>
            <a:r>
              <a:rPr lang="en-US" sz="1400" b="1">
                <a:solidFill>
                  <a:srgbClr val="FFFFFF"/>
                </a:solidFill>
                <a:cs typeface="Arial Unicode MS" charset="0"/>
              </a:rPr>
              <a:t>Neurologic Outcome and Mortality at Six Months.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836613" y="6013450"/>
            <a:ext cx="5627687" cy="32067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2211" rIns="0" bIns="0"/>
          <a:lstStyle/>
          <a:p>
            <a:pPr algn="l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200" b="1">
                <a:cs typeface="Arial Unicode MS" charset="0"/>
              </a:rPr>
              <a:t>The Hypothermia after Cardiac Arrest Study Group. N Engl J Med 2002;346:549-556.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6256338"/>
            <a:ext cx="25304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1012825"/>
            <a:ext cx="6721475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417513" y="160338"/>
            <a:ext cx="8312150" cy="6461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defTabSz="409575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49288" algn="l"/>
                <a:tab pos="1298575" algn="l"/>
                <a:tab pos="1949450" algn="l"/>
                <a:tab pos="2598738" algn="l"/>
                <a:tab pos="3248025" algn="l"/>
                <a:tab pos="3897313" algn="l"/>
                <a:tab pos="4548188" algn="l"/>
                <a:tab pos="5197475" algn="l"/>
                <a:tab pos="5846763" algn="l"/>
                <a:tab pos="6496050" algn="l"/>
                <a:tab pos="7145338" algn="l"/>
                <a:tab pos="7796213" algn="l"/>
              </a:tabLst>
            </a:pPr>
            <a:r>
              <a:rPr lang="en-US" sz="1400" b="1">
                <a:solidFill>
                  <a:srgbClr val="FFFFFF"/>
                </a:solidFill>
                <a:cs typeface="Arial Unicode MS" charset="0"/>
              </a:rPr>
              <a:t>Cumulative Survival in the Normothermia and Hypothermia Groups.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1731963" y="6013450"/>
            <a:ext cx="4732337" cy="32067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2211" rIns="0" bIns="0"/>
          <a:lstStyle/>
          <a:p>
            <a:pPr algn="l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200" b="1" dirty="0">
                <a:cs typeface="Arial Unicode MS" charset="0"/>
              </a:rPr>
              <a:t>The Hypothermia after Cardiac Arrest Study Group. N </a:t>
            </a:r>
            <a:r>
              <a:rPr lang="en-US" sz="1200" b="1" dirty="0" err="1">
                <a:cs typeface="Arial Unicode MS" charset="0"/>
              </a:rPr>
              <a:t>Engl</a:t>
            </a:r>
            <a:r>
              <a:rPr lang="en-US" sz="1200" b="1" dirty="0">
                <a:cs typeface="Arial Unicode MS" charset="0"/>
              </a:rPr>
              <a:t> J Med 2002;346:549-556.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early human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high quality, randomized prospective studies</a:t>
            </a:r>
          </a:p>
          <a:p>
            <a:r>
              <a:rPr lang="en-US" dirty="0" smtClean="0"/>
              <a:t>Both showed important benefits from hypothermia in carefully selected patients following OOH cardiac arrest</a:t>
            </a:r>
          </a:p>
          <a:p>
            <a:r>
              <a:rPr lang="en-US" dirty="0" smtClean="0"/>
              <a:t>TTM to around 33ºC for 24 hours became “standard of care”</a:t>
            </a:r>
          </a:p>
          <a:p>
            <a:endParaRPr lang="en-US" dirty="0"/>
          </a:p>
          <a:p>
            <a:r>
              <a:rPr lang="en-US" dirty="0" smtClean="0"/>
              <a:t>But, lots of unanswered questions:</a:t>
            </a:r>
          </a:p>
          <a:p>
            <a:pPr lvl="1"/>
            <a:r>
              <a:rPr lang="en-US" dirty="0" smtClean="0"/>
              <a:t>What about in-hospital arrest?</a:t>
            </a:r>
          </a:p>
          <a:p>
            <a:pPr lvl="1"/>
            <a:r>
              <a:rPr lang="en-US" dirty="0" smtClean="0"/>
              <a:t>What about rhythm other than VF or VT?</a:t>
            </a:r>
          </a:p>
          <a:p>
            <a:pPr lvl="1"/>
            <a:r>
              <a:rPr lang="en-US" dirty="0" smtClean="0"/>
              <a:t>Is hypothermia important, or is it simply avoiding fever that is critical?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40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 Bold" charset="0"/>
              </a:rPr>
              <a:t>Targeted Temperature Management at 33º C versus 36º C after Cardiac Arrest</a:t>
            </a:r>
            <a:endParaRPr lang="en-US" sz="2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Large (950 patients) multicenter (36 ICUs, Europe &amp; Australia), pragmatic prospective, partially blinded, well defined endpoints</a:t>
            </a:r>
          </a:p>
          <a:p>
            <a:pPr>
              <a:lnSpc>
                <a:spcPct val="90000"/>
              </a:lnSpc>
            </a:pPr>
            <a:r>
              <a:rPr lang="en-US" dirty="0"/>
              <a:t>To be included, OOH arrest of </a:t>
            </a:r>
            <a:r>
              <a:rPr lang="ja-JP" altLang="en-US" dirty="0"/>
              <a:t>“</a:t>
            </a:r>
            <a:r>
              <a:rPr lang="en-US" dirty="0"/>
              <a:t>presumed cardiac cause, irrespective of the initial rhythm</a:t>
            </a:r>
            <a:r>
              <a:rPr lang="ja-JP" altLang="en-US" dirty="0"/>
              <a:t>”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20 minutes or more of spontaneous circulation after arrest</a:t>
            </a:r>
          </a:p>
          <a:p>
            <a:pPr>
              <a:lnSpc>
                <a:spcPct val="90000"/>
              </a:lnSpc>
            </a:pPr>
            <a:r>
              <a:rPr lang="en-US" dirty="0"/>
              <a:t>GCS 7 or less </a:t>
            </a:r>
            <a:r>
              <a:rPr lang="ja-JP" altLang="en-US" dirty="0"/>
              <a:t>“</a:t>
            </a:r>
            <a:r>
              <a:rPr lang="en-US" dirty="0"/>
              <a:t>not able to obey verbal commands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r>
              <a:rPr lang="en-US" dirty="0"/>
              <a:t>Screened within 6 hours of ROSC</a:t>
            </a:r>
          </a:p>
          <a:p>
            <a:r>
              <a:rPr lang="en-US" dirty="0"/>
              <a:t>Main exclusions: </a:t>
            </a:r>
            <a:r>
              <a:rPr lang="en-US" dirty="0" err="1"/>
              <a:t>unwitnessed</a:t>
            </a:r>
            <a:r>
              <a:rPr lang="en-US" dirty="0"/>
              <a:t> asystole, ICH or stroke, or body temp &lt;30º C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499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35353"/>
                </a:solidFill>
              </a:rPr>
              <a:t>N </a:t>
            </a:r>
            <a:r>
              <a:rPr lang="en-US" dirty="0" err="1">
                <a:solidFill>
                  <a:srgbClr val="535353"/>
                </a:solidFill>
              </a:rPr>
              <a:t>Engl</a:t>
            </a:r>
            <a:r>
              <a:rPr lang="en-US" dirty="0">
                <a:solidFill>
                  <a:srgbClr val="535353"/>
                </a:solidFill>
              </a:rPr>
              <a:t> J Med 2013; 369:2197-2206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no financial interest in any of the products discussed</a:t>
            </a:r>
          </a:p>
          <a:p>
            <a:r>
              <a:rPr lang="en-US" dirty="0" smtClean="0"/>
              <a:t>I may discuss off-label use of medications and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6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Randomized 1:1 to temp 33º C </a:t>
            </a:r>
            <a:r>
              <a:rPr lang="en-US" sz="2800" dirty="0" err="1"/>
              <a:t>vs</a:t>
            </a:r>
            <a:r>
              <a:rPr lang="en-US" sz="2800" dirty="0"/>
              <a:t> 36º C</a:t>
            </a:r>
          </a:p>
          <a:p>
            <a:r>
              <a:rPr lang="en-US" sz="2800" dirty="0"/>
              <a:t>How to achieve temperature goal at the discretion of individual </a:t>
            </a:r>
            <a:r>
              <a:rPr lang="en-US" sz="2800" dirty="0" smtClean="0"/>
              <a:t>ICUs</a:t>
            </a:r>
          </a:p>
          <a:p>
            <a:pPr lvl="1"/>
            <a:r>
              <a:rPr lang="en-US" dirty="0" smtClean="0"/>
              <a:t>Cold fluids, ice packs, intravascular cooling devices (24%), external cooling pads (76%)</a:t>
            </a:r>
            <a:endParaRPr lang="en-US" dirty="0"/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“</a:t>
            </a:r>
            <a:r>
              <a:rPr lang="en-US" sz="2800" dirty="0">
                <a:solidFill>
                  <a:srgbClr val="000000"/>
                </a:solidFill>
              </a:rPr>
              <a:t>The choices of sedatives, analgesics and neuromuscular blocking agents were at the discretion of the treating physician</a:t>
            </a:r>
            <a:r>
              <a:rPr lang="ja-JP" altLang="en-US" sz="2800" dirty="0">
                <a:solidFill>
                  <a:srgbClr val="000000"/>
                </a:solidFill>
              </a:rPr>
              <a:t>”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700" dirty="0"/>
              <a:t>Intervention period lasted 36 hours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After 28 hours, patients rewarmed 0.5º C per hour until 37º </a:t>
            </a:r>
            <a:r>
              <a:rPr lang="en-US" sz="2700" dirty="0" smtClean="0"/>
              <a:t>C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After 36 hours temperature kept below 37.5º C until 72 hours elapsed in unconscious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262626"/>
                </a:solidFill>
              </a:rPr>
              <a:t>Primary </a:t>
            </a:r>
            <a:r>
              <a:rPr lang="en-US" sz="2800" dirty="0">
                <a:solidFill>
                  <a:srgbClr val="262626"/>
                </a:solidFill>
              </a:rPr>
              <a:t>outcome was all-cause mortality through the end of the trial.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262626"/>
                </a:solidFill>
              </a:rPr>
              <a:t>Main secondary outcome was a composite of poor neurologic function or death, defined as a Cerebral Performance </a:t>
            </a:r>
            <a:r>
              <a:rPr lang="en-US" sz="2800" dirty="0" smtClean="0">
                <a:solidFill>
                  <a:srgbClr val="262626"/>
                </a:solidFill>
              </a:rPr>
              <a:t>Category (</a:t>
            </a:r>
            <a:r>
              <a:rPr lang="en-US" sz="2800" dirty="0">
                <a:solidFill>
                  <a:srgbClr val="262626"/>
                </a:solidFill>
              </a:rPr>
              <a:t>CPC) of 3 to 5 and a score of 4 to 6 on the modified Rankin scale, at or around 180 days.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6256338"/>
            <a:ext cx="25304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087438"/>
            <a:ext cx="81153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17513" y="160338"/>
            <a:ext cx="8312150" cy="6461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defTabSz="409575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49288" algn="l"/>
                <a:tab pos="1298575" algn="l"/>
                <a:tab pos="1949450" algn="l"/>
                <a:tab pos="2598738" algn="l"/>
                <a:tab pos="3248025" algn="l"/>
                <a:tab pos="3897313" algn="l"/>
                <a:tab pos="4548188" algn="l"/>
                <a:tab pos="5197475" algn="l"/>
                <a:tab pos="5846763" algn="l"/>
                <a:tab pos="6496050" algn="l"/>
                <a:tab pos="7145338" algn="l"/>
                <a:tab pos="7796213" algn="l"/>
              </a:tabLst>
            </a:pPr>
            <a:r>
              <a:rPr lang="en-US" sz="1400" b="1">
                <a:solidFill>
                  <a:srgbClr val="FFFFFF"/>
                </a:solidFill>
                <a:cs typeface="Arial Unicode MS" charset="0"/>
              </a:rPr>
              <a:t>Body Temperature during the Intervention Period.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514350" y="6013450"/>
            <a:ext cx="5949950" cy="32067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2211" rIns="0" bIns="0"/>
          <a:lstStyle/>
          <a:p>
            <a:pPr algn="l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200" b="1">
                <a:cs typeface="Arial Unicode MS" charset="0"/>
              </a:rPr>
              <a:t>Nielsen N et al. N Engl J Med 2013;369:2197-2206.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CPC (Cerebral Performance Category):</a:t>
            </a:r>
          </a:p>
          <a:p>
            <a:pPr lvl="1">
              <a:lnSpc>
                <a:spcPct val="90000"/>
              </a:lnSpc>
            </a:pPr>
            <a:r>
              <a:rPr lang="en-US"/>
              <a:t>1:  good or minor disability</a:t>
            </a:r>
          </a:p>
          <a:p>
            <a:pPr lvl="1">
              <a:lnSpc>
                <a:spcPct val="90000"/>
              </a:lnSpc>
            </a:pPr>
            <a:r>
              <a:rPr lang="en-US"/>
              <a:t>2:  moderate disability</a:t>
            </a:r>
          </a:p>
          <a:p>
            <a:pPr>
              <a:lnSpc>
                <a:spcPct val="90000"/>
              </a:lnSpc>
            </a:pPr>
            <a:r>
              <a:rPr lang="en-US"/>
              <a:t>Rankin</a:t>
            </a:r>
          </a:p>
          <a:p>
            <a:pPr lvl="1">
              <a:lnSpc>
                <a:spcPct val="90000"/>
              </a:lnSpc>
            </a:pPr>
            <a:r>
              <a:rPr lang="en-US"/>
              <a:t>0:  no symptoms</a:t>
            </a:r>
          </a:p>
          <a:p>
            <a:pPr lvl="1">
              <a:lnSpc>
                <a:spcPct val="90000"/>
              </a:lnSpc>
            </a:pPr>
            <a:r>
              <a:rPr lang="en-US"/>
              <a:t>1:  no clinically significant disability</a:t>
            </a:r>
          </a:p>
          <a:p>
            <a:pPr lvl="1">
              <a:lnSpc>
                <a:spcPct val="90000"/>
              </a:lnSpc>
            </a:pPr>
            <a:r>
              <a:rPr lang="en-US"/>
              <a:t>2:  slight disability</a:t>
            </a:r>
          </a:p>
          <a:p>
            <a:pPr lvl="1">
              <a:lnSpc>
                <a:spcPct val="90000"/>
              </a:lnSpc>
            </a:pPr>
            <a:r>
              <a:rPr lang="en-US"/>
              <a:t>3:  moderate disability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6256338"/>
            <a:ext cx="25304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012825"/>
            <a:ext cx="7727950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17513" y="160338"/>
            <a:ext cx="8312150" cy="6461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defTabSz="409575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49288" algn="l"/>
                <a:tab pos="1298575" algn="l"/>
                <a:tab pos="1949450" algn="l"/>
                <a:tab pos="2598738" algn="l"/>
                <a:tab pos="3248025" algn="l"/>
                <a:tab pos="3897313" algn="l"/>
                <a:tab pos="4548188" algn="l"/>
                <a:tab pos="5197475" algn="l"/>
                <a:tab pos="5846763" algn="l"/>
                <a:tab pos="6496050" algn="l"/>
                <a:tab pos="7145338" algn="l"/>
                <a:tab pos="7796213" algn="l"/>
              </a:tabLst>
            </a:pPr>
            <a:r>
              <a:rPr lang="en-US" sz="1400" b="1">
                <a:solidFill>
                  <a:srgbClr val="FFFFFF"/>
                </a:solidFill>
                <a:cs typeface="Arial Unicode MS" charset="0"/>
              </a:rPr>
              <a:t>Outcomes.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709613" y="6013450"/>
            <a:ext cx="5754687" cy="32067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2211" rIns="0" bIns="0"/>
          <a:lstStyle/>
          <a:p>
            <a:pPr algn="l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200" b="1">
                <a:cs typeface="Arial Unicode MS" charset="0"/>
              </a:rPr>
              <a:t>Nielsen N et al. N Engl J Med 2013;369:2197-2206.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262626"/>
                </a:solidFill>
              </a:rPr>
              <a:t>“</a:t>
            </a:r>
            <a:r>
              <a:rPr lang="en-US" dirty="0">
                <a:solidFill>
                  <a:srgbClr val="262626"/>
                </a:solidFill>
              </a:rPr>
              <a:t>In conclusion, our trial does not provide evidence that targeting a body temperature of </a:t>
            </a:r>
            <a:r>
              <a:rPr lang="en-US" dirty="0" smtClean="0">
                <a:solidFill>
                  <a:srgbClr val="262626"/>
                </a:solidFill>
              </a:rPr>
              <a:t>33ºC </a:t>
            </a:r>
            <a:r>
              <a:rPr lang="en-US" dirty="0">
                <a:solidFill>
                  <a:srgbClr val="262626"/>
                </a:solidFill>
              </a:rPr>
              <a:t>confers any benefit for unconscious patients admitted to the hospital after out-of-hospital cardiac arrest, as compared with targeting a body temperature of  </a:t>
            </a:r>
            <a:r>
              <a:rPr lang="en-US" dirty="0" smtClean="0">
                <a:solidFill>
                  <a:srgbClr val="262626"/>
                </a:solidFill>
              </a:rPr>
              <a:t>36ºC</a:t>
            </a:r>
            <a:r>
              <a:rPr lang="en-US" dirty="0">
                <a:solidFill>
                  <a:srgbClr val="262626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 points:</a:t>
            </a:r>
          </a:p>
          <a:p>
            <a:pPr lvl="1"/>
            <a:r>
              <a:rPr lang="en-US"/>
              <a:t>Older studies randomized patients to hypothermia followed by mild hyperthermia, to mild hyperthermia alone</a:t>
            </a:r>
          </a:p>
          <a:p>
            <a:pPr lvl="1"/>
            <a:r>
              <a:rPr lang="en-US"/>
              <a:t>New study compares a longer period of hypothermia followed by normothermia, to normothermia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Key points (continued)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New study less selective inclusion criteria (much more the way we apply it)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Still only looked at OOH arrest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Over a decade between these two studies: the improvement in outcome in the normothermia group might be in part due to other changes in management in the ICU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Heart Association</a:t>
            </a:r>
            <a:br>
              <a:rPr lang="en-US" dirty="0" smtClean="0"/>
            </a:br>
            <a:r>
              <a:rPr lang="en-US" dirty="0" smtClean="0"/>
              <a:t>2015 Guidelines for CPR and ECC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8372"/>
            <a:ext cx="7739602" cy="2569987"/>
          </a:xfrm>
        </p:spPr>
        <p:txBody>
          <a:bodyPr/>
          <a:lstStyle/>
          <a:p>
            <a:r>
              <a:rPr lang="en-US" sz="2000" dirty="0" smtClean="0"/>
              <a:t>“All comatose (</a:t>
            </a:r>
            <a:r>
              <a:rPr lang="en-US" sz="2000" dirty="0" err="1" smtClean="0"/>
              <a:t>ie</a:t>
            </a:r>
            <a:r>
              <a:rPr lang="en-US" sz="2000" dirty="0" smtClean="0"/>
              <a:t>, lacking meaningful response to verbal commands) adult patients with ROSC after cardiac arrest should have TTM, with a target temperature between 32ºC and 36ºC selected and achieved, then maintained constantly for at least 24 hours”</a:t>
            </a:r>
          </a:p>
          <a:p>
            <a:endParaRPr lang="en-US" sz="2000" dirty="0" smtClean="0"/>
          </a:p>
          <a:p>
            <a:r>
              <a:rPr lang="en-US" sz="2000" dirty="0" smtClean="0"/>
              <a:t>“Actively preventing fever in comatose patients after TTM is reasonable”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7291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Targeted Temperature Management (TTM)</a:t>
            </a:r>
          </a:p>
          <a:p>
            <a:r>
              <a:rPr lang="en-US" dirty="0" smtClean="0"/>
              <a:t>Discuss the pathophysiology of anoxic brain injury and the rationale for treating with hypothermia</a:t>
            </a:r>
          </a:p>
          <a:p>
            <a:r>
              <a:rPr lang="en-US" dirty="0" smtClean="0"/>
              <a:t>Review national recommendations regarding (and literature supporting) TTM following cardiac arrest</a:t>
            </a:r>
          </a:p>
          <a:p>
            <a:r>
              <a:rPr lang="en-US" dirty="0" smtClean="0"/>
              <a:t>Discuss implementation of TTM in the field, in the ER and cath lab, and in the ICU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32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Anoxic injury is not an “all or none” event</a:t>
            </a:r>
          </a:p>
          <a:p>
            <a:r>
              <a:rPr lang="en-US" dirty="0" smtClean="0"/>
              <a:t>TTM following anoxic injury is effective at decreasing the amount of injury that occurs</a:t>
            </a:r>
          </a:p>
          <a:p>
            <a:r>
              <a:rPr lang="en-US" dirty="0" smtClean="0"/>
              <a:t>It is not known if the benefit of TTM is because of cooling, or because of the avoidance of fever</a:t>
            </a:r>
          </a:p>
          <a:p>
            <a:r>
              <a:rPr lang="en-US" dirty="0" smtClean="0"/>
              <a:t>There remains debate about how much to cool; there is very little debate about whether to cool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69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pre-hospital cooling?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75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pre-hospital TTM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Incomplete neurological assessment </a:t>
            </a:r>
          </a:p>
          <a:p>
            <a:r>
              <a:rPr lang="en-US" dirty="0"/>
              <a:t>Pre-hospital TH performed by EMS may result in longer transport times (additional task) </a:t>
            </a:r>
          </a:p>
          <a:p>
            <a:r>
              <a:rPr lang="en-US" dirty="0"/>
              <a:t>Cost of equipment and training of EMS personnel </a:t>
            </a:r>
          </a:p>
          <a:p>
            <a:r>
              <a:rPr lang="en-US" dirty="0"/>
              <a:t>EMS personnel must have access to accurate methods to monitor temperature when inducing TH in pre-hospital setting </a:t>
            </a:r>
          </a:p>
          <a:p>
            <a:r>
              <a:rPr lang="en-US" dirty="0"/>
              <a:t>Tympanic thermometer devices easy to use, but less reliable than esophageal, bladder, or rectal temperature </a:t>
            </a:r>
          </a:p>
          <a:p>
            <a:r>
              <a:rPr lang="en-US" dirty="0"/>
              <a:t>Risk of unintentional overcooling (&lt;33°C)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26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Intravenous Fluids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</a:t>
            </a:r>
            <a:r>
              <a:rPr lang="en-US" dirty="0"/>
              <a:t>to 40 mL/kg cooled to </a:t>
            </a:r>
            <a:r>
              <a:rPr lang="en-US" dirty="0" smtClean="0"/>
              <a:t>4ºC </a:t>
            </a:r>
            <a:r>
              <a:rPr lang="en-US" dirty="0"/>
              <a:t>infused over 30 min reduces core temperature </a:t>
            </a:r>
            <a:r>
              <a:rPr lang="en-US" dirty="0" smtClean="0"/>
              <a:t>up to 2ºC </a:t>
            </a:r>
            <a:r>
              <a:rPr lang="en-US" dirty="0"/>
              <a:t>- </a:t>
            </a:r>
            <a:r>
              <a:rPr lang="en-US" dirty="0" smtClean="0"/>
              <a:t>2.5ºC </a:t>
            </a:r>
            <a:endParaRPr lang="en-US" dirty="0"/>
          </a:p>
          <a:p>
            <a:r>
              <a:rPr lang="en-US" dirty="0"/>
              <a:t>Decreases time to therapeutic temperature (</a:t>
            </a:r>
            <a:r>
              <a:rPr lang="en-US" dirty="0" smtClean="0"/>
              <a:t>32ºC – 34ºC</a:t>
            </a:r>
            <a:r>
              <a:rPr lang="en-US" dirty="0"/>
              <a:t>) </a:t>
            </a:r>
          </a:p>
          <a:p>
            <a:r>
              <a:rPr lang="en-US" dirty="0"/>
              <a:t>Simple, safe, inexpensive, and effective in lowering body temperature </a:t>
            </a:r>
            <a:endParaRPr lang="en-US" dirty="0" smtClean="0"/>
          </a:p>
          <a:p>
            <a:r>
              <a:rPr lang="en-US" dirty="0" smtClean="0"/>
              <a:t>But, </a:t>
            </a:r>
            <a:r>
              <a:rPr lang="en-US" dirty="0"/>
              <a:t>s</a:t>
            </a:r>
            <a:r>
              <a:rPr lang="en-US" dirty="0" smtClean="0"/>
              <a:t>mall </a:t>
            </a:r>
            <a:r>
              <a:rPr lang="en-US" dirty="0"/>
              <a:t>studies </a:t>
            </a:r>
            <a:r>
              <a:rPr lang="en-US" dirty="0" smtClean="0"/>
              <a:t>suggested </a:t>
            </a:r>
            <a:r>
              <a:rPr lang="en-US" dirty="0"/>
              <a:t>no improvement in outcome at hospital discharge compared with cooling in the hospital </a:t>
            </a:r>
          </a:p>
        </p:txBody>
      </p:sp>
    </p:spTree>
    <p:extLst>
      <p:ext uri="{BB962C8B-B14F-4D97-AF65-F5344CB8AC3E}">
        <p14:creationId xmlns:p14="http://schemas.microsoft.com/office/powerpoint/2010/main" val="2427564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Pre-hospital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46793"/>
          </a:xfrm>
        </p:spPr>
        <p:txBody>
          <a:bodyPr/>
          <a:lstStyle/>
          <a:p>
            <a:r>
              <a:rPr lang="en-US" sz="2000" dirty="0" smtClean="0"/>
              <a:t>Large (1359 patients) study with OOH cardiac arrest </a:t>
            </a:r>
          </a:p>
          <a:p>
            <a:r>
              <a:rPr lang="en-US" sz="2000" dirty="0" smtClean="0"/>
              <a:t>Randomized, prospective methodology in Washington (State)</a:t>
            </a:r>
          </a:p>
          <a:p>
            <a:r>
              <a:rPr lang="en-US" sz="2000" dirty="0" smtClean="0"/>
              <a:t>Half received up to 2 liters of 4ºC NS immediately after ROSC</a:t>
            </a:r>
          </a:p>
          <a:p>
            <a:r>
              <a:rPr lang="en-US" sz="2000" dirty="0" smtClean="0"/>
              <a:t>All had TTM to &lt;34ºC once admitted</a:t>
            </a:r>
          </a:p>
          <a:p>
            <a:r>
              <a:rPr lang="en-US" sz="2000" dirty="0" smtClean="0"/>
              <a:t>Results:</a:t>
            </a:r>
          </a:p>
          <a:p>
            <a:pPr lvl="1"/>
            <a:r>
              <a:rPr lang="en-US" dirty="0" smtClean="0"/>
              <a:t>Temperature decreased by 1.35ºC</a:t>
            </a:r>
          </a:p>
          <a:p>
            <a:pPr lvl="1"/>
            <a:r>
              <a:rPr lang="en-US" dirty="0" smtClean="0"/>
              <a:t>Sped up time to reach target temperature of 34ºC by 1 hour</a:t>
            </a:r>
          </a:p>
          <a:p>
            <a:pPr lvl="1"/>
            <a:r>
              <a:rPr lang="en-US" dirty="0" smtClean="0"/>
              <a:t>Survival to discharge unchanged</a:t>
            </a:r>
          </a:p>
          <a:p>
            <a:pPr lvl="1"/>
            <a:r>
              <a:rPr lang="en-US" dirty="0" smtClean="0"/>
              <a:t>No improvement in neurological outcome</a:t>
            </a:r>
          </a:p>
          <a:p>
            <a:pPr lvl="1"/>
            <a:r>
              <a:rPr lang="en-US" dirty="0" smtClean="0"/>
              <a:t>Increased pulmonary edema requiring therapy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3046" y="6068617"/>
            <a:ext cx="281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JAMA.  2014; 311 (45-52)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41385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9355"/>
            <a:ext cx="8229600" cy="990600"/>
          </a:xfrm>
        </p:spPr>
        <p:txBody>
          <a:bodyPr/>
          <a:lstStyle/>
          <a:p>
            <a:r>
              <a:rPr lang="en-US" dirty="0"/>
              <a:t>American Heart Association</a:t>
            </a:r>
            <a:br>
              <a:rPr lang="en-US" dirty="0"/>
            </a:br>
            <a:r>
              <a:rPr lang="en-US" dirty="0"/>
              <a:t>2015 Guidelines for CPR and ECC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1979"/>
            <a:ext cx="8229600" cy="1383559"/>
          </a:xfrm>
        </p:spPr>
        <p:txBody>
          <a:bodyPr/>
          <a:lstStyle/>
          <a:p>
            <a:r>
              <a:rPr lang="en-US" dirty="0"/>
              <a:t>“The routine pre-hospital cooling of patients with rapid infusion of cold IV fluids after ROSC is not recommended”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4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 what should be done before arrival at the hospital?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364"/>
            <a:ext cx="8339625" cy="4532509"/>
          </a:xfrm>
        </p:spPr>
        <p:txBody>
          <a:bodyPr/>
          <a:lstStyle/>
          <a:p>
            <a:r>
              <a:rPr lang="en-US" dirty="0" smtClean="0"/>
              <a:t>No guidelines at present regarding pre-hospital TTM other than to NOT use cold IVF boluses to initiate hypothermia</a:t>
            </a:r>
          </a:p>
          <a:p>
            <a:endParaRPr lang="en-US" dirty="0"/>
          </a:p>
          <a:p>
            <a:r>
              <a:rPr lang="en-US" dirty="0" smtClean="0"/>
              <a:t>It is reasonable to AVOID warming</a:t>
            </a:r>
          </a:p>
          <a:p>
            <a:r>
              <a:rPr lang="en-US" dirty="0" smtClean="0"/>
              <a:t>It is reasonable to facilitate passive cooling</a:t>
            </a:r>
          </a:p>
          <a:p>
            <a:pPr lvl="1"/>
            <a:r>
              <a:rPr lang="en-US" dirty="0" smtClean="0"/>
              <a:t>Remove clothing</a:t>
            </a:r>
          </a:p>
          <a:p>
            <a:pPr lvl="1"/>
            <a:r>
              <a:rPr lang="en-US" dirty="0" smtClean="0"/>
              <a:t>Ice packs or similar if available</a:t>
            </a:r>
          </a:p>
          <a:p>
            <a:pPr lvl="1"/>
            <a:r>
              <a:rPr lang="en-US" dirty="0" smtClean="0"/>
              <a:t>If IVF needed, cold rather than ambient temperature fluids makes sense</a:t>
            </a:r>
          </a:p>
          <a:p>
            <a:r>
              <a:rPr lang="en-US" dirty="0" smtClean="0"/>
              <a:t>The longer the anticipated arrival time to a center capable of TTM, the more reasonable it is to consider more aggressive cooling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4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Cooling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Rapidly cools the body core to target temperature </a:t>
            </a:r>
          </a:p>
          <a:p>
            <a:r>
              <a:rPr lang="en-US" dirty="0"/>
              <a:t>System automatically and precisely maintains target temperature </a:t>
            </a:r>
          </a:p>
          <a:p>
            <a:r>
              <a:rPr lang="en-US" dirty="0"/>
              <a:t>Easy-to-use, multi-functional </a:t>
            </a:r>
          </a:p>
          <a:p>
            <a:r>
              <a:rPr lang="en-US" dirty="0"/>
              <a:t>“Hands free” operation reduces nursing time </a:t>
            </a:r>
          </a:p>
          <a:p>
            <a:r>
              <a:rPr lang="en-US" dirty="0"/>
              <a:t>Improved access to patient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97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Non-Invasive Cooling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Ice packs to neck, groin, axillae</a:t>
            </a:r>
          </a:p>
          <a:p>
            <a:pPr lvl="1"/>
            <a:r>
              <a:rPr lang="en-US" dirty="0" smtClean="0"/>
              <a:t>Wet, messy, hard to regulate</a:t>
            </a:r>
          </a:p>
          <a:p>
            <a:r>
              <a:rPr lang="en-US" dirty="0" smtClean="0"/>
              <a:t>30-40 ml/kg 4ºC fluid bolus</a:t>
            </a:r>
          </a:p>
          <a:p>
            <a:pPr lvl="1"/>
            <a:r>
              <a:rPr lang="en-US" dirty="0" smtClean="0"/>
              <a:t>Partially effective</a:t>
            </a:r>
          </a:p>
          <a:p>
            <a:r>
              <a:rPr lang="en-US" dirty="0" smtClean="0"/>
              <a:t>Cooling blankets or mattress</a:t>
            </a:r>
          </a:p>
          <a:p>
            <a:r>
              <a:rPr lang="en-US" dirty="0" smtClean="0"/>
              <a:t>Automated surface cooling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62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Blankets or 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system with reusable vinyl water blankets </a:t>
            </a:r>
            <a:endParaRPr lang="en-US" sz="3200" dirty="0"/>
          </a:p>
          <a:p>
            <a:r>
              <a:rPr lang="en-US" dirty="0"/>
              <a:t>Placed under and/or over patient </a:t>
            </a:r>
            <a:endParaRPr lang="en-US" sz="3200" dirty="0"/>
          </a:p>
          <a:p>
            <a:r>
              <a:rPr lang="en-US" dirty="0"/>
              <a:t>Air trapped between blanket and patient acts as insulator, resulting in slow thermal transfer </a:t>
            </a:r>
            <a:endParaRPr lang="en-US" sz="3200" dirty="0"/>
          </a:p>
          <a:p>
            <a:r>
              <a:rPr lang="en-US" dirty="0"/>
              <a:t>Challenges </a:t>
            </a:r>
            <a:endParaRPr lang="en-US" sz="3200" dirty="0"/>
          </a:p>
          <a:p>
            <a:pPr lvl="1"/>
            <a:r>
              <a:rPr lang="en-US" dirty="0" smtClean="0"/>
              <a:t>Coverage </a:t>
            </a:r>
            <a:r>
              <a:rPr lang="en-US" dirty="0"/>
              <a:t>impedes patient care </a:t>
            </a:r>
            <a:endParaRPr lang="en-US" sz="2800" dirty="0"/>
          </a:p>
          <a:p>
            <a:pPr lvl="1"/>
            <a:r>
              <a:rPr lang="en-US" dirty="0" smtClean="0"/>
              <a:t>No </a:t>
            </a:r>
            <a:r>
              <a:rPr lang="en-US" dirty="0"/>
              <a:t>feedback loop making temperature maintenance difficult with high incidence of overcooling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584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54460" cy="3553468"/>
          </a:xfrm>
        </p:spPr>
        <p:txBody>
          <a:bodyPr/>
          <a:lstStyle/>
          <a:p>
            <a:r>
              <a:rPr lang="en-US" dirty="0" smtClean="0"/>
              <a:t>Rationale for Targeted Temperature Management</a:t>
            </a:r>
          </a:p>
          <a:p>
            <a:r>
              <a:rPr lang="en-US" dirty="0" smtClean="0"/>
              <a:t>Data supporting TTM following cardiac arrest</a:t>
            </a:r>
          </a:p>
          <a:p>
            <a:r>
              <a:rPr lang="en-US" dirty="0" smtClean="0"/>
              <a:t>AHA National Recommendations for TTM</a:t>
            </a:r>
          </a:p>
          <a:p>
            <a:r>
              <a:rPr lang="en-US" dirty="0" smtClean="0"/>
              <a:t>How to implement TTM:</a:t>
            </a:r>
          </a:p>
          <a:p>
            <a:pPr lvl="1"/>
            <a:r>
              <a:rPr lang="en-US" dirty="0" smtClean="0"/>
              <a:t>Pre-Hospital, ER/cath lab, ICU</a:t>
            </a:r>
          </a:p>
          <a:p>
            <a:r>
              <a:rPr lang="en-US" dirty="0" smtClean="0"/>
              <a:t>Shivering management</a:t>
            </a:r>
          </a:p>
          <a:p>
            <a:r>
              <a:rPr lang="en-US" dirty="0" smtClean="0"/>
              <a:t>Potential complications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0211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Automated Surface Cooling Devices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Brands</a:t>
            </a:r>
          </a:p>
          <a:p>
            <a:pPr lvl="1"/>
            <a:r>
              <a:rPr lang="en-US" dirty="0"/>
              <a:t>• Arctic Sun (Bard)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Medi-Therm</a:t>
            </a:r>
            <a:r>
              <a:rPr lang="en-US" dirty="0"/>
              <a:t> III (</a:t>
            </a:r>
            <a:r>
              <a:rPr lang="en-US" dirty="0" err="1"/>
              <a:t>Gaymar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KoolKit</a:t>
            </a:r>
            <a:r>
              <a:rPr lang="en-US" dirty="0"/>
              <a:t> (Cincinnati Subzero Products)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ThermoWrap</a:t>
            </a:r>
            <a:r>
              <a:rPr lang="en-US" dirty="0"/>
              <a:t> (MTRE Advanced Technologies) • EMCOOLS Pads (</a:t>
            </a:r>
            <a:r>
              <a:rPr lang="en-US" dirty="0" err="1"/>
              <a:t>Emcools</a:t>
            </a:r>
            <a:r>
              <a:rPr lang="en-US" dirty="0"/>
              <a:t>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64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13069" cy="3427513"/>
          </a:xfrm>
        </p:spPr>
        <p:txBody>
          <a:bodyPr/>
          <a:lstStyle/>
          <a:p>
            <a:r>
              <a:rPr lang="en-US" sz="2000" dirty="0"/>
              <a:t>Automated temperature control system that provides rapid, precise control for inducing hypothermia and rewarming </a:t>
            </a:r>
          </a:p>
          <a:p>
            <a:r>
              <a:rPr lang="en-US" sz="2000" dirty="0"/>
              <a:t>Adhesive, hydrogel energy transfer pads (conductive heat transfer) </a:t>
            </a:r>
          </a:p>
          <a:p>
            <a:r>
              <a:rPr lang="en-US" sz="2000" dirty="0"/>
              <a:t>Temperature controlled water circulates through the pads in response to patient temperature and a preset target temperature </a:t>
            </a:r>
          </a:p>
          <a:p>
            <a:r>
              <a:rPr lang="en-US" sz="2000" dirty="0"/>
              <a:t>Pads cover 40% BSA (back, abdomen, thighs) </a:t>
            </a:r>
          </a:p>
          <a:p>
            <a:r>
              <a:rPr lang="en-US" sz="2000" dirty="0"/>
              <a:t>Cooling rate of </a:t>
            </a:r>
            <a:r>
              <a:rPr lang="en-US" sz="2000" dirty="0" smtClean="0"/>
              <a:t>1.2ºC </a:t>
            </a:r>
            <a:r>
              <a:rPr lang="en-US" sz="2000" dirty="0"/>
              <a:t>per hour </a:t>
            </a:r>
          </a:p>
          <a:p>
            <a:r>
              <a:rPr lang="en-US" sz="2000" dirty="0"/>
              <a:t>Continuous temperature reading through </a:t>
            </a:r>
            <a:r>
              <a:rPr lang="en-US" sz="2000" dirty="0" smtClean="0"/>
              <a:t>urinary </a:t>
            </a:r>
            <a:r>
              <a:rPr lang="en-US" sz="2000" dirty="0"/>
              <a:t>catheter with temperature probe </a:t>
            </a:r>
            <a:r>
              <a:rPr lang="en-US" sz="2000" dirty="0" smtClean="0"/>
              <a:t>or esophageal thermometer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2826" y="5594512"/>
            <a:ext cx="5904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disclosure: We use this device.</a:t>
            </a:r>
          </a:p>
          <a:p>
            <a:r>
              <a:rPr lang="en-US" dirty="0" smtClean="0"/>
              <a:t>I don’t get paid a penny for talking about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40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94" y="417941"/>
            <a:ext cx="8229600" cy="990600"/>
          </a:xfrm>
        </p:spPr>
        <p:txBody>
          <a:bodyPr/>
          <a:lstStyle/>
          <a:p>
            <a:r>
              <a:rPr lang="en-US" dirty="0" smtClean="0"/>
              <a:t>Arctic Sun</a:t>
            </a:r>
            <a:endParaRPr lang="en-US" dirty="0"/>
          </a:p>
        </p:txBody>
      </p:sp>
      <p:pic>
        <p:nvPicPr>
          <p:cNvPr id="4" name="Content Placeholder 3" descr="AS5000_ManArcticGelPa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41" b="-13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3582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Also, the Arctic Sun </a:t>
            </a:r>
            <a:endParaRPr lang="en-US" dirty="0"/>
          </a:p>
        </p:txBody>
      </p:sp>
      <p:pic>
        <p:nvPicPr>
          <p:cNvPr id="4" name="Content Placeholder 3" descr="766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4" r="-19744"/>
          <a:stretch>
            <a:fillRect/>
          </a:stretch>
        </p:blipFill>
        <p:spPr>
          <a:xfrm>
            <a:off x="1118402" y="1636456"/>
            <a:ext cx="6438189" cy="3815223"/>
          </a:xfrm>
        </p:spPr>
      </p:pic>
      <p:sp>
        <p:nvSpPr>
          <p:cNvPr id="5" name="TextBox 4"/>
          <p:cNvSpPr txBox="1"/>
          <p:nvPr/>
        </p:nvSpPr>
        <p:spPr>
          <a:xfrm>
            <a:off x="2403416" y="6087836"/>
            <a:ext cx="528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90m long luxury yacht, “concept”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674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Invasive/Intravascular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ZOLL Intravascular Temperature Management (IVTMTM) </a:t>
            </a:r>
          </a:p>
          <a:p>
            <a:r>
              <a:rPr lang="en-US" dirty="0"/>
              <a:t>Automated temperature control system that provides rapid, precise control for inducing hypothermia and rewarming </a:t>
            </a:r>
          </a:p>
          <a:p>
            <a:r>
              <a:rPr lang="en-US" dirty="0"/>
              <a:t>Cooling device and central venous catheter </a:t>
            </a:r>
          </a:p>
          <a:p>
            <a:r>
              <a:rPr lang="en-US" dirty="0"/>
              <a:t>NS circulates through a balloon catheter with a textured surface located in the vena cava </a:t>
            </a:r>
          </a:p>
          <a:p>
            <a:r>
              <a:rPr lang="en-US" dirty="0"/>
              <a:t>Venous blood cooled by direct contact with catheter </a:t>
            </a:r>
          </a:p>
          <a:p>
            <a:r>
              <a:rPr lang="en-US" dirty="0"/>
              <a:t>Goal temperature achieved in 2-3 hours </a:t>
            </a:r>
          </a:p>
          <a:p>
            <a:r>
              <a:rPr lang="en-US" dirty="0"/>
              <a:t>Continuous temperature reading through </a:t>
            </a:r>
            <a:r>
              <a:rPr lang="en-US" dirty="0" smtClean="0"/>
              <a:t>urinary </a:t>
            </a:r>
            <a:r>
              <a:rPr lang="en-US" dirty="0"/>
              <a:t>catheter with temperature probe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45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</a:t>
            </a:r>
            <a:r>
              <a:rPr lang="en-US" dirty="0" err="1" smtClean="0"/>
              <a:t>vs</a:t>
            </a:r>
            <a:r>
              <a:rPr lang="en-US" dirty="0" smtClean="0"/>
              <a:t> Noninvasive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9043" cy="4366664"/>
          </a:xfrm>
        </p:spPr>
        <p:txBody>
          <a:bodyPr/>
          <a:lstStyle/>
          <a:p>
            <a:r>
              <a:rPr lang="en-US" dirty="0" err="1" smtClean="0"/>
              <a:t>Zoll</a:t>
            </a:r>
            <a:r>
              <a:rPr lang="en-US" dirty="0" smtClean="0"/>
              <a:t> </a:t>
            </a:r>
            <a:r>
              <a:rPr lang="en-US" dirty="0" err="1"/>
              <a:t>Alsius</a:t>
            </a:r>
            <a:r>
              <a:rPr lang="en-US" dirty="0"/>
              <a:t> </a:t>
            </a:r>
            <a:r>
              <a:rPr lang="en-US" dirty="0" err="1"/>
              <a:t>CoolGard</a:t>
            </a:r>
            <a:r>
              <a:rPr lang="en-US" dirty="0"/>
              <a:t> 3000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Medivance</a:t>
            </a:r>
            <a:r>
              <a:rPr lang="en-US" dirty="0"/>
              <a:t> Arctic Sun </a:t>
            </a:r>
          </a:p>
          <a:p>
            <a:r>
              <a:rPr lang="en-US" dirty="0"/>
              <a:t>167 comatose cardiac arrest patients </a:t>
            </a:r>
          </a:p>
          <a:p>
            <a:r>
              <a:rPr lang="en-US" dirty="0"/>
              <a:t>Same </a:t>
            </a:r>
            <a:r>
              <a:rPr lang="en-US" dirty="0" smtClean="0"/>
              <a:t>post-resuscitation </a:t>
            </a:r>
            <a:r>
              <a:rPr lang="en-US" dirty="0"/>
              <a:t>treatment protocol </a:t>
            </a:r>
          </a:p>
          <a:p>
            <a:r>
              <a:rPr lang="en-US" dirty="0"/>
              <a:t>No difference in survival with good neurologic function at discharge or 12 months </a:t>
            </a:r>
          </a:p>
          <a:p>
            <a:r>
              <a:rPr lang="en-US" dirty="0"/>
              <a:t>Time of arrest to achieving TH was equal </a:t>
            </a:r>
          </a:p>
          <a:p>
            <a:r>
              <a:rPr lang="en-US" dirty="0"/>
              <a:t>More hyperglycemia with Artic Sun </a:t>
            </a:r>
          </a:p>
          <a:p>
            <a:r>
              <a:rPr lang="en-US" dirty="0"/>
              <a:t>More </a:t>
            </a:r>
            <a:r>
              <a:rPr lang="en-US" dirty="0" err="1"/>
              <a:t>hypomagnesemia</a:t>
            </a:r>
            <a:r>
              <a:rPr lang="en-US" dirty="0"/>
              <a:t> with </a:t>
            </a:r>
            <a:r>
              <a:rPr lang="en-US" dirty="0" err="1"/>
              <a:t>Zoll</a:t>
            </a:r>
            <a:r>
              <a:rPr lang="en-US" dirty="0"/>
              <a:t> </a:t>
            </a:r>
            <a:r>
              <a:rPr lang="en-US" dirty="0" err="1"/>
              <a:t>Alsius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3034" y="5982343"/>
            <a:ext cx="34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Crit</a:t>
            </a:r>
            <a:r>
              <a:rPr lang="en-US" sz="1800" dirty="0" smtClean="0"/>
              <a:t> Care Med 2011; 39: 443-49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35092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prefer surface cooling and use Arctic Sun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/>
              <a:t>Can be initiated in ED, cath lab, ICU</a:t>
            </a:r>
          </a:p>
          <a:p>
            <a:pPr lvl="1"/>
            <a:r>
              <a:rPr lang="en-US" dirty="0"/>
              <a:t>Minimal training</a:t>
            </a:r>
          </a:p>
          <a:p>
            <a:pPr lvl="1"/>
            <a:r>
              <a:rPr lang="en-US" dirty="0"/>
              <a:t>Non-invasive; no need to </a:t>
            </a:r>
            <a:r>
              <a:rPr lang="en-US" dirty="0" smtClean="0"/>
              <a:t>wait for a </a:t>
            </a:r>
            <a:r>
              <a:rPr lang="en-US" dirty="0"/>
              <a:t>trained physician to </a:t>
            </a:r>
            <a:r>
              <a:rPr lang="en-US" dirty="0" smtClean="0"/>
              <a:t>insert</a:t>
            </a:r>
            <a:endParaRPr lang="en-US" dirty="0"/>
          </a:p>
          <a:p>
            <a:pPr lvl="1"/>
            <a:r>
              <a:rPr lang="en-US" dirty="0"/>
              <a:t>Proven </a:t>
            </a:r>
            <a:r>
              <a:rPr lang="en-US" dirty="0" smtClean="0"/>
              <a:t>effective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Cost: initial device, plus disposable pads (various purchasing plans)</a:t>
            </a:r>
          </a:p>
          <a:p>
            <a:pPr lvl="1"/>
            <a:r>
              <a:rPr lang="en-US" dirty="0" smtClean="0"/>
              <a:t>Perhaps more shivering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161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Shivering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defense against hypothermia to generate heat </a:t>
            </a:r>
          </a:p>
          <a:p>
            <a:r>
              <a:rPr lang="en-US" dirty="0"/>
              <a:t>Impedes the process of inducing or maintaining TH </a:t>
            </a:r>
          </a:p>
          <a:p>
            <a:r>
              <a:rPr lang="en-US" dirty="0"/>
              <a:t>Shivering </a:t>
            </a:r>
            <a:r>
              <a:rPr lang="en-US" dirty="0" smtClean="0"/>
              <a:t>increases metabolic </a:t>
            </a:r>
            <a:r>
              <a:rPr lang="en-US" dirty="0"/>
              <a:t>rate </a:t>
            </a:r>
            <a:r>
              <a:rPr lang="en-US" dirty="0" smtClean="0"/>
              <a:t>which </a:t>
            </a:r>
            <a:r>
              <a:rPr lang="en-US" dirty="0"/>
              <a:t>may worsen cell injury </a:t>
            </a:r>
          </a:p>
          <a:p>
            <a:r>
              <a:rPr lang="en-US" dirty="0"/>
              <a:t>During </a:t>
            </a:r>
            <a:r>
              <a:rPr lang="en-US" dirty="0" smtClean="0"/>
              <a:t>therapeutic hypothermia </a:t>
            </a:r>
            <a:r>
              <a:rPr lang="en-US" dirty="0"/>
              <a:t>induction, shivering occurs </a:t>
            </a:r>
            <a:r>
              <a:rPr lang="en-US" dirty="0" smtClean="0"/>
              <a:t>34-36ºC</a:t>
            </a:r>
            <a:r>
              <a:rPr lang="en-US" dirty="0"/>
              <a:t>, but then diminishes when temperature &lt;</a:t>
            </a:r>
            <a:r>
              <a:rPr lang="en-US" dirty="0" smtClean="0"/>
              <a:t>34ºC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21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Bedside Shivering Assessment Scale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49508" cy="3689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0 – None: </a:t>
            </a:r>
            <a:r>
              <a:rPr lang="en-US" dirty="0"/>
              <a:t>No Shivering</a:t>
            </a:r>
            <a:br>
              <a:rPr lang="en-US" dirty="0"/>
            </a:br>
            <a:r>
              <a:rPr lang="en-US" b="1" dirty="0"/>
              <a:t>1 – Mild: </a:t>
            </a:r>
            <a:r>
              <a:rPr lang="en-US" dirty="0"/>
              <a:t>Shivering localized to neck/thorax, may be seen only as artifact on ECG or felt by palpation</a:t>
            </a:r>
            <a:br>
              <a:rPr lang="en-US" dirty="0"/>
            </a:br>
            <a:r>
              <a:rPr lang="en-US" b="1" dirty="0"/>
              <a:t>2 – Moderate: </a:t>
            </a:r>
            <a:r>
              <a:rPr lang="en-US" dirty="0"/>
              <a:t>Intermittent involvement of the upper extremities +/‐ thorax</a:t>
            </a:r>
            <a:br>
              <a:rPr lang="en-US" dirty="0"/>
            </a:br>
            <a:r>
              <a:rPr lang="en-US" b="1" dirty="0"/>
              <a:t>3 – Severe: </a:t>
            </a:r>
            <a:r>
              <a:rPr lang="en-US" dirty="0"/>
              <a:t>Generalized shivering or sustained upper/lower extremity shivering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01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 Anti-Shivering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</a:p>
          <a:p>
            <a:pPr lvl="1"/>
            <a:r>
              <a:rPr lang="en-US" dirty="0" smtClean="0"/>
              <a:t>Acetaminophen 650-1000mg g 4-6h</a:t>
            </a:r>
          </a:p>
          <a:p>
            <a:pPr lvl="1"/>
            <a:r>
              <a:rPr lang="en-US" dirty="0" err="1" smtClean="0"/>
              <a:t>Buspirone</a:t>
            </a:r>
            <a:r>
              <a:rPr lang="en-US" dirty="0" smtClean="0"/>
              <a:t> 30 mg q8h</a:t>
            </a:r>
          </a:p>
          <a:p>
            <a:pPr lvl="1"/>
            <a:r>
              <a:rPr lang="en-US" dirty="0" smtClean="0"/>
              <a:t>MgSO4 0.5-1 g/</a:t>
            </a:r>
            <a:r>
              <a:rPr lang="en-US" dirty="0" err="1" smtClean="0"/>
              <a:t>hr</a:t>
            </a:r>
            <a:r>
              <a:rPr lang="en-US" dirty="0" smtClean="0"/>
              <a:t> (goal Mg 3-4)</a:t>
            </a:r>
          </a:p>
          <a:p>
            <a:r>
              <a:rPr lang="en-US" dirty="0" smtClean="0"/>
              <a:t>Mild sedation</a:t>
            </a:r>
          </a:p>
          <a:p>
            <a:pPr lvl="1"/>
            <a:r>
              <a:rPr lang="en-US" dirty="0" err="1" smtClean="0"/>
              <a:t>Dexmedetomidine</a:t>
            </a:r>
            <a:r>
              <a:rPr lang="en-US" dirty="0" smtClean="0"/>
              <a:t> up to 1.5 mcg/kg/h OR fentanyl/</a:t>
            </a:r>
            <a:r>
              <a:rPr lang="en-US" dirty="0" err="1" smtClean="0"/>
              <a:t>meperidine</a:t>
            </a:r>
            <a:endParaRPr lang="en-US" dirty="0" smtClean="0"/>
          </a:p>
          <a:p>
            <a:r>
              <a:rPr lang="en-US" dirty="0" smtClean="0"/>
              <a:t>Moderate sedation</a:t>
            </a:r>
          </a:p>
          <a:p>
            <a:pPr lvl="1"/>
            <a:r>
              <a:rPr lang="en-US" dirty="0" err="1" smtClean="0"/>
              <a:t>Dexmedetomidine</a:t>
            </a:r>
            <a:r>
              <a:rPr lang="en-US" dirty="0" smtClean="0"/>
              <a:t> AND fentanyl/</a:t>
            </a:r>
            <a:r>
              <a:rPr lang="en-US" dirty="0" err="1" smtClean="0"/>
              <a:t>meperidine</a:t>
            </a:r>
            <a:endParaRPr lang="en-US" dirty="0" smtClean="0"/>
          </a:p>
          <a:p>
            <a:r>
              <a:rPr lang="en-US" dirty="0" smtClean="0"/>
              <a:t>Deep sedation</a:t>
            </a:r>
          </a:p>
          <a:p>
            <a:pPr lvl="1"/>
            <a:r>
              <a:rPr lang="en-US" dirty="0" smtClean="0"/>
              <a:t>Propofol 50-75 mcg/kg/min</a:t>
            </a:r>
          </a:p>
          <a:p>
            <a:r>
              <a:rPr lang="en-US" dirty="0" smtClean="0"/>
              <a:t>Neuromuscular blockade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6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TTM: Target Temperature Management</a:t>
            </a:r>
          </a:p>
          <a:p>
            <a:r>
              <a:rPr lang="en-US" dirty="0" smtClean="0"/>
              <a:t>TH: Therapeutic Hypothermia</a:t>
            </a:r>
          </a:p>
          <a:p>
            <a:r>
              <a:rPr lang="en-US" dirty="0" smtClean="0"/>
              <a:t>CPR: Cardiopulmonary Resuscitation</a:t>
            </a:r>
          </a:p>
          <a:p>
            <a:r>
              <a:rPr lang="en-US" dirty="0" smtClean="0"/>
              <a:t>ROSC: Return of Spontaneous Circulation</a:t>
            </a:r>
          </a:p>
          <a:p>
            <a:r>
              <a:rPr lang="en-US" dirty="0" smtClean="0"/>
              <a:t>AHA: American Heart Association</a:t>
            </a:r>
          </a:p>
          <a:p>
            <a:r>
              <a:rPr lang="en-US" dirty="0" smtClean="0"/>
              <a:t>ED and ER: Emergency Department &amp; Emergency Room</a:t>
            </a:r>
          </a:p>
          <a:p>
            <a:r>
              <a:rPr lang="en-US" dirty="0" smtClean="0"/>
              <a:t>SBP: Systolic Blood Pressure</a:t>
            </a:r>
          </a:p>
          <a:p>
            <a:r>
              <a:rPr lang="en-US" dirty="0" smtClean="0"/>
              <a:t>GCS: Glasgow Coma Scale</a:t>
            </a:r>
          </a:p>
          <a:p>
            <a:r>
              <a:rPr lang="en-US" dirty="0" smtClean="0"/>
              <a:t>OOH: Out of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544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01" y="616182"/>
            <a:ext cx="8229600" cy="990600"/>
          </a:xfrm>
        </p:spPr>
        <p:txBody>
          <a:bodyPr/>
          <a:lstStyle/>
          <a:p>
            <a:r>
              <a:rPr lang="en-US" dirty="0" smtClean="0"/>
              <a:t>How to cool if you do not have the fancy stuff?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01" y="1847986"/>
            <a:ext cx="8229600" cy="4491212"/>
          </a:xfrm>
        </p:spPr>
        <p:txBody>
          <a:bodyPr/>
          <a:lstStyle/>
          <a:p>
            <a:r>
              <a:rPr lang="en-US" dirty="0" smtClean="0"/>
              <a:t>Remove clothing</a:t>
            </a:r>
          </a:p>
          <a:p>
            <a:r>
              <a:rPr lang="en-US" dirty="0" smtClean="0"/>
              <a:t>Turn down temperature of room</a:t>
            </a:r>
          </a:p>
          <a:p>
            <a:r>
              <a:rPr lang="en-US" dirty="0" smtClean="0"/>
              <a:t>Fans</a:t>
            </a:r>
          </a:p>
          <a:p>
            <a:r>
              <a:rPr lang="en-US" dirty="0" smtClean="0"/>
              <a:t>Ice packs</a:t>
            </a:r>
          </a:p>
          <a:p>
            <a:r>
              <a:rPr lang="en-US" dirty="0" smtClean="0"/>
              <a:t>Water mist, damp sheet (PLUS a fan)</a:t>
            </a:r>
          </a:p>
          <a:p>
            <a:r>
              <a:rPr lang="en-US" dirty="0" smtClean="0"/>
              <a:t>BE SURE TO MONITOR TEMPERATURE: easy to overshoot</a:t>
            </a:r>
          </a:p>
          <a:p>
            <a:endParaRPr lang="en-US" dirty="0"/>
          </a:p>
          <a:p>
            <a:r>
              <a:rPr lang="en-US" dirty="0" smtClean="0"/>
              <a:t>If you do not have the equipment/experience to go to 33ºC, shoot for 35-36ºC.  AVOID FEVER!!!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29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Adverse Effects of TTM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Suppresses ischemia-induced inflammatory reactions that occur after cardiac arrest with ↑risk of infection (changes in WBC function) </a:t>
            </a:r>
          </a:p>
          <a:p>
            <a:r>
              <a:rPr lang="en-US" dirty="0"/>
              <a:t>Mild bleeding </a:t>
            </a:r>
          </a:p>
          <a:p>
            <a:r>
              <a:rPr lang="en-US" dirty="0"/>
              <a:t>Mild acidosis and </a:t>
            </a:r>
            <a:r>
              <a:rPr lang="en-US" dirty="0" smtClean="0"/>
              <a:t>increased lactate can occur</a:t>
            </a:r>
            <a:endParaRPr lang="en-US" dirty="0"/>
          </a:p>
          <a:p>
            <a:r>
              <a:rPr lang="en-US" dirty="0"/>
              <a:t>Diuresis resulting in metabolic and electrolyte disorders (hyperglycemia; K+, Mg+, </a:t>
            </a:r>
            <a:r>
              <a:rPr lang="en-US" dirty="0" err="1"/>
              <a:t>Ca</a:t>
            </a:r>
            <a:r>
              <a:rPr lang="en-US" dirty="0"/>
              <a:t>++ and phosphorus loss) </a:t>
            </a:r>
          </a:p>
          <a:p>
            <a:r>
              <a:rPr lang="en-US" dirty="0"/>
              <a:t>Shivering </a:t>
            </a:r>
            <a:r>
              <a:rPr lang="en-US" dirty="0" smtClean="0"/>
              <a:t>(increased O2 </a:t>
            </a:r>
            <a:r>
              <a:rPr lang="en-US" dirty="0"/>
              <a:t>consumption) </a:t>
            </a:r>
          </a:p>
          <a:p>
            <a:r>
              <a:rPr lang="en-US" dirty="0" err="1"/>
              <a:t>Bradycardia</a:t>
            </a:r>
            <a:r>
              <a:rPr lang="en-US" dirty="0"/>
              <a:t> </a:t>
            </a:r>
          </a:p>
          <a:p>
            <a:r>
              <a:rPr lang="en-US" dirty="0"/>
              <a:t>Reduced drug metabolism </a:t>
            </a:r>
            <a:endParaRPr lang="en-US" dirty="0" smtClean="0"/>
          </a:p>
          <a:p>
            <a:r>
              <a:rPr lang="en-US" dirty="0" smtClean="0"/>
              <a:t>Pneumonia (up to 50% in some studies)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519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ICU care: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dirty="0" smtClean="0"/>
              <a:t>Low tidal volume ventilation strategies if ARDS</a:t>
            </a:r>
          </a:p>
          <a:p>
            <a:r>
              <a:rPr lang="en-US" dirty="0" smtClean="0"/>
              <a:t>Early nutrition as able</a:t>
            </a:r>
          </a:p>
          <a:p>
            <a:r>
              <a:rPr lang="en-US" dirty="0" smtClean="0"/>
              <a:t>Blood glucose 140-180 using validated protocols</a:t>
            </a:r>
          </a:p>
          <a:p>
            <a:r>
              <a:rPr lang="en-US" dirty="0" smtClean="0"/>
              <a:t>Standard DVT prophylaxis</a:t>
            </a:r>
          </a:p>
          <a:p>
            <a:r>
              <a:rPr lang="en-US" dirty="0" smtClean="0"/>
              <a:t>Standard GIB prophylaxis</a:t>
            </a:r>
          </a:p>
          <a:p>
            <a:r>
              <a:rPr lang="en-US" dirty="0" smtClean="0"/>
              <a:t>Standard pressure ulcer prevention techniques</a:t>
            </a:r>
          </a:p>
          <a:p>
            <a:r>
              <a:rPr lang="en-US" dirty="0" smtClean="0"/>
              <a:t>Antibiotic stewardship</a:t>
            </a:r>
          </a:p>
          <a:p>
            <a:r>
              <a:rPr lang="en-US" dirty="0" smtClean="0"/>
              <a:t>Modern transfusion strategies (Hemoglobin &lt; 7 g/dl)</a:t>
            </a:r>
          </a:p>
          <a:p>
            <a:r>
              <a:rPr lang="en-US" dirty="0" smtClean="0"/>
              <a:t>Full access to appropriate specialists, including critical care, nephrology, cardiology, and neurology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9357" y="5982873"/>
            <a:ext cx="566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2013 study: 15% had severe sepsis/septic shock; 90% had a severe adverse event other than death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71470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Ischemic brain injury is not an “all or none” event</a:t>
            </a:r>
          </a:p>
          <a:p>
            <a:r>
              <a:rPr lang="en-US" dirty="0" smtClean="0"/>
              <a:t>TTM appears to be able to decrease the severity of ischemic brain injury</a:t>
            </a:r>
          </a:p>
          <a:p>
            <a:r>
              <a:rPr lang="en-US" dirty="0" smtClean="0"/>
              <a:t>Which target temperature to use is still open to discussion</a:t>
            </a:r>
          </a:p>
          <a:p>
            <a:r>
              <a:rPr lang="en-US" dirty="0" smtClean="0"/>
              <a:t>It matters less how TTM is achieved and more that it is actually performed</a:t>
            </a:r>
          </a:p>
          <a:p>
            <a:r>
              <a:rPr lang="en-US" dirty="0" smtClean="0"/>
              <a:t>If you lack automated devices for TTM, targeting a higher temperature (36º C) is highly reasonable</a:t>
            </a:r>
          </a:p>
          <a:p>
            <a:r>
              <a:rPr lang="en-US" dirty="0" smtClean="0"/>
              <a:t>If you are a smaller facility with only occasional patients being managed following cardiac arrest, consider transfer to a higher level of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51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5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Pathophysiology: Old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cardiac arrest, neurological deficits result from decreased cerebral oxygen delivery due to low BP and lack of perfusion </a:t>
            </a:r>
            <a:endParaRPr lang="en-US" dirty="0" smtClean="0"/>
          </a:p>
          <a:p>
            <a:r>
              <a:rPr lang="en-US" dirty="0" smtClean="0"/>
              <a:t>Cell death began after about 4 minutes of anoxia, with damage being irreversible:  all or none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1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Pathophysiology: New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During </a:t>
            </a:r>
            <a:r>
              <a:rPr lang="en-US" dirty="0"/>
              <a:t>cardiac arrest, neurological deficits result from </a:t>
            </a:r>
            <a:r>
              <a:rPr lang="en-US" dirty="0" smtClean="0"/>
              <a:t>decreased cerebral </a:t>
            </a:r>
            <a:r>
              <a:rPr lang="en-US" dirty="0"/>
              <a:t>oxygen delivery due to </a:t>
            </a:r>
            <a:r>
              <a:rPr lang="en-US" dirty="0" smtClean="0"/>
              <a:t>low BP</a:t>
            </a:r>
            <a:r>
              <a:rPr lang="en-US" dirty="0"/>
              <a:t> </a:t>
            </a:r>
            <a:r>
              <a:rPr lang="en-US" dirty="0" smtClean="0"/>
              <a:t>and lack </a:t>
            </a:r>
            <a:r>
              <a:rPr lang="en-US" dirty="0"/>
              <a:t>of perfusion </a:t>
            </a:r>
          </a:p>
          <a:p>
            <a:r>
              <a:rPr lang="en-US" dirty="0"/>
              <a:t>Hypoxic brain causes cerebral edema and failure of synaptic transmissions </a:t>
            </a:r>
          </a:p>
          <a:p>
            <a:r>
              <a:rPr lang="en-US" dirty="0"/>
              <a:t>Reperfusion can exacerbate cerebral edema, initiate destructive chemical cascades, and alter the inflammatory response with further tissue injury </a:t>
            </a:r>
          </a:p>
          <a:p>
            <a:r>
              <a:rPr lang="en-US" dirty="0"/>
              <a:t>Result is compromised neurological function after successful resuscitation from a cardiac event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6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oxic inju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93" r="-15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728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Therapeutic Hypothermia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38422" cy="3878853"/>
          </a:xfrm>
        </p:spPr>
        <p:txBody>
          <a:bodyPr/>
          <a:lstStyle/>
          <a:p>
            <a:r>
              <a:rPr lang="en-US" dirty="0" smtClean="0"/>
              <a:t>Cooling </a:t>
            </a:r>
            <a:r>
              <a:rPr lang="en-US" dirty="0"/>
              <a:t>the patient </a:t>
            </a:r>
            <a:r>
              <a:rPr lang="en-US" dirty="0" smtClean="0"/>
              <a:t>for a period of time, followed by slow </a:t>
            </a:r>
            <a:r>
              <a:rPr lang="en-US" dirty="0"/>
              <a:t>rewarming limits the effects of cerebral hypoxia and reperfusion </a:t>
            </a:r>
          </a:p>
          <a:p>
            <a:r>
              <a:rPr lang="en-US" dirty="0"/>
              <a:t>Hypothermia slows cerebral metabolism </a:t>
            </a:r>
            <a:r>
              <a:rPr lang="en-US" dirty="0" smtClean="0"/>
              <a:t>(Oxygen consumption decreases </a:t>
            </a:r>
            <a:r>
              <a:rPr lang="en-US" dirty="0"/>
              <a:t>by 6% for each degree in body temperature reduction) </a:t>
            </a:r>
          </a:p>
          <a:p>
            <a:r>
              <a:rPr lang="en-US" dirty="0"/>
              <a:t>Hypothermia limits cerebral cell death and lessens cerebral edema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66278"/>
      </p:ext>
    </p:extLst>
  </p:cSld>
  <p:clrMapOvr>
    <a:masterClrMapping/>
  </p:clrMapOvr>
</p:sld>
</file>

<file path=ppt/theme/theme1.xml><?xml version="1.0" encoding="utf-8"?>
<a:theme xmlns:a="http://schemas.openxmlformats.org/drawingml/2006/main" name="ECMO July 18 copy">
  <a:themeElements>
    <a:clrScheme name="UT ECMO 1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FFFFFF"/>
      </a:accent3>
      <a:accent4>
        <a:srgbClr val="21212B"/>
      </a:accent4>
      <a:accent5>
        <a:srgbClr val="C8CECA"/>
      </a:accent5>
      <a:accent6>
        <a:srgbClr val="9C815D"/>
      </a:accent6>
      <a:hlink>
        <a:srgbClr val="0000FF"/>
      </a:hlink>
      <a:folHlink>
        <a:srgbClr val="800080"/>
      </a:folHlink>
    </a:clrScheme>
    <a:fontScheme name="UT ECMO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T ECMO 1">
        <a:dk1>
          <a:srgbClr val="292934"/>
        </a:dk1>
        <a:lt1>
          <a:srgbClr val="FFFFFF"/>
        </a:lt1>
        <a:dk2>
          <a:srgbClr val="D2533C"/>
        </a:dk2>
        <a:lt2>
          <a:srgbClr val="F3F2DC"/>
        </a:lt2>
        <a:accent1>
          <a:srgbClr val="93A299"/>
        </a:accent1>
        <a:accent2>
          <a:srgbClr val="AD8F67"/>
        </a:accent2>
        <a:accent3>
          <a:srgbClr val="FFFFFF"/>
        </a:accent3>
        <a:accent4>
          <a:srgbClr val="21212B"/>
        </a:accent4>
        <a:accent5>
          <a:srgbClr val="C8CECA"/>
        </a:accent5>
        <a:accent6>
          <a:srgbClr val="9C815D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ECMO July 18 copy.thmx</Template>
  <TotalTime>362</TotalTime>
  <Words>2465</Words>
  <Application>Microsoft Office PowerPoint</Application>
  <PresentationFormat>On-screen Show (4:3)</PresentationFormat>
  <Paragraphs>300</Paragraphs>
  <Slides>54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ECMO July 18 copy</vt:lpstr>
      <vt:lpstr>Targeted Temperature Management: Therapeutic Hypothermia after Cardiac Arrest</vt:lpstr>
      <vt:lpstr>Disclosures</vt:lpstr>
      <vt:lpstr>Objectives</vt:lpstr>
      <vt:lpstr>Outline</vt:lpstr>
      <vt:lpstr>Abbreviations</vt:lpstr>
      <vt:lpstr>Pathophysiology: Old Model</vt:lpstr>
      <vt:lpstr>Pathophysiology: New Model</vt:lpstr>
      <vt:lpstr>PowerPoint Presentation</vt:lpstr>
      <vt:lpstr>Effects of Therapeutic Hypothermia</vt:lpstr>
      <vt:lpstr>PowerPoint Presentation</vt:lpstr>
      <vt:lpstr>“Treatment of Comatose Survivors of Out-of-Hospital Cardiac Arrest with Induced Hypothermia” </vt:lpstr>
      <vt:lpstr>Bernard SA et al. N Engl J Med 2002;346:557-563.</vt:lpstr>
      <vt:lpstr>Bernard SA et al. N Engl J Med 2002;346:557-563</vt:lpstr>
      <vt:lpstr>“Mild Therapeutic Hypothermia to Improve the Neurologic Outcome after Cardiac Arrest”</vt:lpstr>
      <vt:lpstr>The Hypothermia after Cardiac Arrest Study Group. N Engl J Med 2002;346:549-556.</vt:lpstr>
      <vt:lpstr>The Hypothermia after Cardiac Arrest Study Group. N Engl J Med 2002;346:549-556.</vt:lpstr>
      <vt:lpstr>The Hypothermia after Cardiac Arrest Study Group. N Engl J Med 2002;346:549-556.</vt:lpstr>
      <vt:lpstr>Summary of early human data:</vt:lpstr>
      <vt:lpstr>Targeted Temperature Management at 33º C versus 36º C after Cardiac Arrest</vt:lpstr>
      <vt:lpstr>PowerPoint Presentation</vt:lpstr>
      <vt:lpstr>PowerPoint Presentation</vt:lpstr>
      <vt:lpstr>PowerPoint Presentation</vt:lpstr>
      <vt:lpstr>Nielsen N et al. N Engl J Med 2013;369:2197-2206.</vt:lpstr>
      <vt:lpstr>PowerPoint Presentation</vt:lpstr>
      <vt:lpstr>Nielsen N et al. N Engl J Med 2013;369:2197-2206.</vt:lpstr>
      <vt:lpstr>PowerPoint Presentation</vt:lpstr>
      <vt:lpstr>PowerPoint Presentation</vt:lpstr>
      <vt:lpstr>PowerPoint Presentation</vt:lpstr>
      <vt:lpstr>American Heart Association 2015 Guidelines for CPR and ECC </vt:lpstr>
      <vt:lpstr>Summary so far:</vt:lpstr>
      <vt:lpstr>What about pre-hospital cooling?</vt:lpstr>
      <vt:lpstr>Challenges in pre-hospital TTM</vt:lpstr>
      <vt:lpstr>Cold Intravenous Fluids</vt:lpstr>
      <vt:lpstr>Pre-hospital Cooling</vt:lpstr>
      <vt:lpstr>American Heart Association 2015 Guidelines for CPR and ECC </vt:lpstr>
      <vt:lpstr>So what should be done before arrival at the hospital?</vt:lpstr>
      <vt:lpstr>Ideal Cooling Device</vt:lpstr>
      <vt:lpstr>Non-Invasive Cooling Options</vt:lpstr>
      <vt:lpstr>Cooling Blankets or Mats</vt:lpstr>
      <vt:lpstr>Automated Surface Cooling Devices</vt:lpstr>
      <vt:lpstr>Arctic Sun</vt:lpstr>
      <vt:lpstr>Arctic Sun</vt:lpstr>
      <vt:lpstr>Also, the Arctic Sun </vt:lpstr>
      <vt:lpstr>Invasive/Intravascular Systems</vt:lpstr>
      <vt:lpstr>Invasive vs Noninvasive</vt:lpstr>
      <vt:lpstr>PowerPoint Presentation</vt:lpstr>
      <vt:lpstr>Shivering</vt:lpstr>
      <vt:lpstr>Bedside Shivering Assessment Scale</vt:lpstr>
      <vt:lpstr>Columbia Anti-Shivering Protocol</vt:lpstr>
      <vt:lpstr>How to cool if you do not have the fancy stuff?</vt:lpstr>
      <vt:lpstr>Potential Adverse Effects of TTM</vt:lpstr>
      <vt:lpstr>Other ICU care:</vt:lpstr>
      <vt:lpstr>Summary</vt:lpstr>
      <vt:lpstr>Questions and Comments?</vt:lpstr>
    </vt:vector>
  </TitlesOfParts>
  <Company>Jordan S. Weingarten, M.D., 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Targeted Temperature Management: Therapeutic Hypothermia after Cardiac Arrest</dc:title>
  <dc:creator>Jordan Weingarten Jordan Weingarten</dc:creator>
  <cp:lastModifiedBy>Shelly Suksta</cp:lastModifiedBy>
  <cp:revision>74</cp:revision>
  <dcterms:created xsi:type="dcterms:W3CDTF">2016-04-27T02:14:05Z</dcterms:created>
  <dcterms:modified xsi:type="dcterms:W3CDTF">2016-06-28T13:25:58Z</dcterms:modified>
</cp:coreProperties>
</file>